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1"/>
  </p:notesMasterIdLst>
  <p:handoutMasterIdLst>
    <p:handoutMasterId r:id="rId62"/>
  </p:handoutMasterIdLst>
  <p:sldIdLst>
    <p:sldId id="435" r:id="rId2"/>
    <p:sldId id="345" r:id="rId3"/>
    <p:sldId id="425" r:id="rId4"/>
    <p:sldId id="346" r:id="rId5"/>
    <p:sldId id="347" r:id="rId6"/>
    <p:sldId id="348" r:id="rId7"/>
    <p:sldId id="423" r:id="rId8"/>
    <p:sldId id="349" r:id="rId9"/>
    <p:sldId id="350" r:id="rId10"/>
    <p:sldId id="351" r:id="rId11"/>
    <p:sldId id="427" r:id="rId12"/>
    <p:sldId id="429" r:id="rId13"/>
    <p:sldId id="419" r:id="rId14"/>
    <p:sldId id="353" r:id="rId15"/>
    <p:sldId id="354" r:id="rId16"/>
    <p:sldId id="421" r:id="rId17"/>
    <p:sldId id="356" r:id="rId18"/>
    <p:sldId id="357" r:id="rId19"/>
    <p:sldId id="358" r:id="rId20"/>
    <p:sldId id="359" r:id="rId21"/>
    <p:sldId id="361" r:id="rId22"/>
    <p:sldId id="362" r:id="rId23"/>
    <p:sldId id="363" r:id="rId24"/>
    <p:sldId id="364" r:id="rId25"/>
    <p:sldId id="365" r:id="rId26"/>
    <p:sldId id="366" r:id="rId27"/>
    <p:sldId id="367" r:id="rId28"/>
    <p:sldId id="368" r:id="rId29"/>
    <p:sldId id="369" r:id="rId30"/>
    <p:sldId id="370" r:id="rId31"/>
    <p:sldId id="373" r:id="rId32"/>
    <p:sldId id="374" r:id="rId33"/>
    <p:sldId id="387" r:id="rId34"/>
    <p:sldId id="424" r:id="rId35"/>
    <p:sldId id="380" r:id="rId36"/>
    <p:sldId id="389" r:id="rId37"/>
    <p:sldId id="434" r:id="rId38"/>
    <p:sldId id="394" r:id="rId39"/>
    <p:sldId id="395" r:id="rId40"/>
    <p:sldId id="396" r:id="rId41"/>
    <p:sldId id="397" r:id="rId42"/>
    <p:sldId id="398" r:id="rId43"/>
    <p:sldId id="399" r:id="rId44"/>
    <p:sldId id="400" r:id="rId45"/>
    <p:sldId id="401" r:id="rId46"/>
    <p:sldId id="403" r:id="rId47"/>
    <p:sldId id="404" r:id="rId48"/>
    <p:sldId id="407" r:id="rId49"/>
    <p:sldId id="402" r:id="rId50"/>
    <p:sldId id="408" r:id="rId51"/>
    <p:sldId id="409" r:id="rId52"/>
    <p:sldId id="410" r:id="rId53"/>
    <p:sldId id="428" r:id="rId54"/>
    <p:sldId id="411" r:id="rId55"/>
    <p:sldId id="413" r:id="rId56"/>
    <p:sldId id="388" r:id="rId57"/>
    <p:sldId id="426" r:id="rId58"/>
    <p:sldId id="432" r:id="rId59"/>
    <p:sldId id="414"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8"/>
    <p:restoredTop sz="94548"/>
  </p:normalViewPr>
  <p:slideViewPr>
    <p:cSldViewPr>
      <p:cViewPr varScale="1">
        <p:scale>
          <a:sx n="105" d="100"/>
          <a:sy n="105" d="100"/>
        </p:scale>
        <p:origin x="18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2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828DC1-FA45-0FE7-7B8F-056EEAEA09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92FFC2F2-E0D9-2EF6-83B7-73405DB2FC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Verdana" charset="0"/>
                <a:ea typeface="ＭＳ Ｐゴシック" charset="-128"/>
              </a:defRPr>
            </a:lvl1pPr>
          </a:lstStyle>
          <a:p>
            <a:pPr>
              <a:defRPr/>
            </a:pPr>
            <a:fld id="{7B973933-CE6B-DA4B-880B-479D65F9DC3F}" type="datetimeFigureOut">
              <a:rPr lang="en-US"/>
              <a:pPr>
                <a:defRPr/>
              </a:pPr>
              <a:t>9/13/23</a:t>
            </a:fld>
            <a:endParaRPr lang="en-US"/>
          </a:p>
        </p:txBody>
      </p:sp>
      <p:sp>
        <p:nvSpPr>
          <p:cNvPr id="4" name="Footer Placeholder 3">
            <a:extLst>
              <a:ext uri="{FF2B5EF4-FFF2-40B4-BE49-F238E27FC236}">
                <a16:creationId xmlns:a16="http://schemas.microsoft.com/office/drawing/2014/main" id="{1CF39672-C99D-B4C9-A65F-A68BD6814E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Verdana"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58A43640-F12A-ADAA-A4A9-E260F458F21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DA4FD98-65D3-7D40-94B6-10DE72048EE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D1A7210-76A4-5554-0304-579B64E4F34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3">
            <a:extLst>
              <a:ext uri="{FF2B5EF4-FFF2-40B4-BE49-F238E27FC236}">
                <a16:creationId xmlns:a16="http://schemas.microsoft.com/office/drawing/2014/main" id="{8689B75A-C03C-3D1F-1419-BC5C415A37E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84229627-D5CC-3460-8314-AB29380DEC6E}"/>
              </a:ext>
            </a:extLst>
          </p:cNvPr>
          <p:cNvSpPr>
            <a:spLocks noGrp="1" noRot="1" noChangeAspect="1"/>
          </p:cNvSpPr>
          <p:nvPr>
            <p:ph type="sldImg"/>
          </p:nvPr>
        </p:nvSpPr>
        <p:spPr bwMode="auto">
          <a:xfrm>
            <a:off x="1371600" y="1143000"/>
            <a:ext cx="4114800" cy="3086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58BF2712-ABBC-F7A5-7094-3A718019F60F}"/>
              </a:ext>
            </a:extLst>
          </p:cNvPr>
          <p:cNvSpPr>
            <a:spLocks noGrp="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C4B81D8-08BF-9921-040D-F38B25496101}"/>
              </a:ext>
            </a:extLst>
          </p:cNvPr>
          <p:cNvGrpSpPr>
            <a:grpSpLocks/>
          </p:cNvGrpSpPr>
          <p:nvPr/>
        </p:nvGrpSpPr>
        <p:grpSpPr bwMode="auto">
          <a:xfrm>
            <a:off x="0" y="0"/>
            <a:ext cx="9148763" cy="6851650"/>
            <a:chOff x="1" y="0"/>
            <a:chExt cx="5763" cy="4316"/>
          </a:xfrm>
        </p:grpSpPr>
        <p:sp>
          <p:nvSpPr>
            <p:cNvPr id="3" name="Freeform 3">
              <a:extLst>
                <a:ext uri="{FF2B5EF4-FFF2-40B4-BE49-F238E27FC236}">
                  <a16:creationId xmlns:a16="http://schemas.microsoft.com/office/drawing/2014/main" id="{16F7E3C2-F5C2-C1CB-7C9A-1AFB5B3F12A8}"/>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4" name="Freeform 4">
              <a:extLst>
                <a:ext uri="{FF2B5EF4-FFF2-40B4-BE49-F238E27FC236}">
                  <a16:creationId xmlns:a16="http://schemas.microsoft.com/office/drawing/2014/main" id="{9C8BBCA7-399C-FCDD-46B0-4AFFABB22A05}"/>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5" name="Freeform 5">
              <a:extLst>
                <a:ext uri="{FF2B5EF4-FFF2-40B4-BE49-F238E27FC236}">
                  <a16:creationId xmlns:a16="http://schemas.microsoft.com/office/drawing/2014/main" id="{B3A26D2D-CC75-9614-C287-391513149D1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grpSp>
          <p:nvGrpSpPr>
            <p:cNvPr id="6" name="Group 6">
              <a:extLst>
                <a:ext uri="{FF2B5EF4-FFF2-40B4-BE49-F238E27FC236}">
                  <a16:creationId xmlns:a16="http://schemas.microsoft.com/office/drawing/2014/main" id="{A0C67A69-CB53-56D1-7AF7-67ADCBC49B97}"/>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07540B69-7B89-9CB6-7F83-FAACAE7FD592}"/>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27" name="Freeform 8">
                <a:extLst>
                  <a:ext uri="{FF2B5EF4-FFF2-40B4-BE49-F238E27FC236}">
                    <a16:creationId xmlns:a16="http://schemas.microsoft.com/office/drawing/2014/main" id="{3DE6A09F-65B1-DC58-1F43-5AB87794284C}"/>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28" name="Freeform 9">
                <a:extLst>
                  <a:ext uri="{FF2B5EF4-FFF2-40B4-BE49-F238E27FC236}">
                    <a16:creationId xmlns:a16="http://schemas.microsoft.com/office/drawing/2014/main" id="{697F8C71-94A3-AB16-A4B3-97901C97EF95}"/>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29" name="Freeform 10">
                <a:extLst>
                  <a:ext uri="{FF2B5EF4-FFF2-40B4-BE49-F238E27FC236}">
                    <a16:creationId xmlns:a16="http://schemas.microsoft.com/office/drawing/2014/main" id="{B5B11977-5F08-6823-92AE-28AD857F92F7}"/>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0" name="Freeform 11">
                <a:extLst>
                  <a:ext uri="{FF2B5EF4-FFF2-40B4-BE49-F238E27FC236}">
                    <a16:creationId xmlns:a16="http://schemas.microsoft.com/office/drawing/2014/main" id="{DCE95A54-BD17-58EC-ACB9-D0E8ADD63331}"/>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1" name="Freeform 12">
                <a:extLst>
                  <a:ext uri="{FF2B5EF4-FFF2-40B4-BE49-F238E27FC236}">
                    <a16:creationId xmlns:a16="http://schemas.microsoft.com/office/drawing/2014/main" id="{889F62AD-1FC3-B5EB-47F1-0DF6C4668683}"/>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2" name="Freeform 13">
                <a:extLst>
                  <a:ext uri="{FF2B5EF4-FFF2-40B4-BE49-F238E27FC236}">
                    <a16:creationId xmlns:a16="http://schemas.microsoft.com/office/drawing/2014/main" id="{041115D3-D15C-605C-2F47-964A1B83EE28}"/>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3" name="Freeform 14">
                <a:extLst>
                  <a:ext uri="{FF2B5EF4-FFF2-40B4-BE49-F238E27FC236}">
                    <a16:creationId xmlns:a16="http://schemas.microsoft.com/office/drawing/2014/main" id="{1349BB6B-7D1B-0E1B-9113-D4E177F9671D}"/>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4" name="Freeform 15">
                <a:extLst>
                  <a:ext uri="{FF2B5EF4-FFF2-40B4-BE49-F238E27FC236}">
                    <a16:creationId xmlns:a16="http://schemas.microsoft.com/office/drawing/2014/main" id="{92C41EC9-372B-5C01-0374-F190444DE814}"/>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5" name="Freeform 16">
                <a:extLst>
                  <a:ext uri="{FF2B5EF4-FFF2-40B4-BE49-F238E27FC236}">
                    <a16:creationId xmlns:a16="http://schemas.microsoft.com/office/drawing/2014/main" id="{408C98B3-2CD4-C004-FD9E-EF34D0B0512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6" name="Freeform 17">
                <a:extLst>
                  <a:ext uri="{FF2B5EF4-FFF2-40B4-BE49-F238E27FC236}">
                    <a16:creationId xmlns:a16="http://schemas.microsoft.com/office/drawing/2014/main" id="{1692567A-8081-02D6-0553-00EECB959CA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7" name="Freeform 18">
                <a:extLst>
                  <a:ext uri="{FF2B5EF4-FFF2-40B4-BE49-F238E27FC236}">
                    <a16:creationId xmlns:a16="http://schemas.microsoft.com/office/drawing/2014/main" id="{23871739-41F3-1BDC-09C4-9D185F4D54AB}"/>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38" name="Freeform 19">
                <a:extLst>
                  <a:ext uri="{FF2B5EF4-FFF2-40B4-BE49-F238E27FC236}">
                    <a16:creationId xmlns:a16="http://schemas.microsoft.com/office/drawing/2014/main" id="{C9D0B51A-9139-2E76-BEC0-D99A0AAC2D53}"/>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grpSp>
        <p:sp>
          <p:nvSpPr>
            <p:cNvPr id="7" name="Freeform 20">
              <a:extLst>
                <a:ext uri="{FF2B5EF4-FFF2-40B4-BE49-F238E27FC236}">
                  <a16:creationId xmlns:a16="http://schemas.microsoft.com/office/drawing/2014/main" id="{FB594C0C-C4C7-4ACE-0015-4A0CFE22524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8" name="Freeform 21">
              <a:extLst>
                <a:ext uri="{FF2B5EF4-FFF2-40B4-BE49-F238E27FC236}">
                  <a16:creationId xmlns:a16="http://schemas.microsoft.com/office/drawing/2014/main" id="{6A445095-7994-72A9-4ED3-58036BF021FF}"/>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9" name="Freeform 22">
              <a:extLst>
                <a:ext uri="{FF2B5EF4-FFF2-40B4-BE49-F238E27FC236}">
                  <a16:creationId xmlns:a16="http://schemas.microsoft.com/office/drawing/2014/main" id="{3A2B36AE-425E-AA33-E0C8-0D713ADE9C8B}"/>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0" name="Freeform 23">
              <a:extLst>
                <a:ext uri="{FF2B5EF4-FFF2-40B4-BE49-F238E27FC236}">
                  <a16:creationId xmlns:a16="http://schemas.microsoft.com/office/drawing/2014/main" id="{667D136C-A16F-6116-84C7-3D355C5CC374}"/>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FDBA3112-CFF7-9DB2-67FE-7F231A67777A}"/>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B0EEE02F-5009-C33C-1052-DB6A10327D28}"/>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3" name="Freeform 26">
              <a:extLst>
                <a:ext uri="{FF2B5EF4-FFF2-40B4-BE49-F238E27FC236}">
                  <a16:creationId xmlns:a16="http://schemas.microsoft.com/office/drawing/2014/main" id="{DAE8183E-69BB-6A16-2EB8-95B1BFC98E0D}"/>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5FE5BFFE-32DC-634B-5509-A0624F9A8233}"/>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CE141651-68CB-ED99-E20E-98CD51BD0B42}"/>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9">
              <a:extLst>
                <a:ext uri="{FF2B5EF4-FFF2-40B4-BE49-F238E27FC236}">
                  <a16:creationId xmlns:a16="http://schemas.microsoft.com/office/drawing/2014/main" id="{A1F7B6A0-48E0-6F9F-A884-AA4CF2705915}"/>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30">
              <a:extLst>
                <a:ext uri="{FF2B5EF4-FFF2-40B4-BE49-F238E27FC236}">
                  <a16:creationId xmlns:a16="http://schemas.microsoft.com/office/drawing/2014/main" id="{B0C85BAF-E8E8-8E7C-CA26-0DFF795CB66D}"/>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8" name="Group 31">
              <a:extLst>
                <a:ext uri="{FF2B5EF4-FFF2-40B4-BE49-F238E27FC236}">
                  <a16:creationId xmlns:a16="http://schemas.microsoft.com/office/drawing/2014/main" id="{D9719268-EFD5-6FB6-6F67-E9AB4A5E5D81}"/>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6C56390B-585A-36D1-2A72-EEC6AD9A6C34}"/>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3">
                <a:extLst>
                  <a:ext uri="{FF2B5EF4-FFF2-40B4-BE49-F238E27FC236}">
                    <a16:creationId xmlns:a16="http://schemas.microsoft.com/office/drawing/2014/main" id="{FE21C640-D002-D8A2-2567-9E30FB7DD330}"/>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4">
                <a:extLst>
                  <a:ext uri="{FF2B5EF4-FFF2-40B4-BE49-F238E27FC236}">
                    <a16:creationId xmlns:a16="http://schemas.microsoft.com/office/drawing/2014/main" id="{FBF2ABD7-1B68-864C-5125-5C8536C164C3}"/>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5">
                <a:extLst>
                  <a:ext uri="{FF2B5EF4-FFF2-40B4-BE49-F238E27FC236}">
                    <a16:creationId xmlns:a16="http://schemas.microsoft.com/office/drawing/2014/main" id="{98AB9F7E-EA48-DAAC-C863-F5A2970FB5B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6">
                <a:extLst>
                  <a:ext uri="{FF2B5EF4-FFF2-40B4-BE49-F238E27FC236}">
                    <a16:creationId xmlns:a16="http://schemas.microsoft.com/office/drawing/2014/main" id="{CBD60E95-4AF9-2382-B6AC-41060C1AE7E6}"/>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Line 37">
              <a:extLst>
                <a:ext uri="{FF2B5EF4-FFF2-40B4-BE49-F238E27FC236}">
                  <a16:creationId xmlns:a16="http://schemas.microsoft.com/office/drawing/2014/main" id="{C74AA2A6-32BA-2B7F-35F6-4288501E0662}"/>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38">
              <a:extLst>
                <a:ext uri="{FF2B5EF4-FFF2-40B4-BE49-F238E27FC236}">
                  <a16:creationId xmlns:a16="http://schemas.microsoft.com/office/drawing/2014/main" id="{2123C8AF-0B0B-ADE5-208A-B3378EE3B481}"/>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3399"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4340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8F1289E5-745C-54DB-C2D7-9C14EEF95E4F}"/>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A54315D6-3615-5CCF-22B9-EE9CD6B732D2}"/>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37CB16C5-4A41-9BDC-0726-A75A52D255C9}"/>
              </a:ext>
            </a:extLst>
          </p:cNvPr>
          <p:cNvSpPr>
            <a:spLocks noGrp="1" noChangeArrowheads="1"/>
          </p:cNvSpPr>
          <p:nvPr>
            <p:ph type="sldNum" sz="quarter" idx="12"/>
          </p:nvPr>
        </p:nvSpPr>
        <p:spPr/>
        <p:txBody>
          <a:bodyPr/>
          <a:lstStyle>
            <a:lvl1pPr>
              <a:defRPr/>
            </a:lvl1pPr>
          </a:lstStyle>
          <a:p>
            <a:pPr>
              <a:defRPr/>
            </a:pPr>
            <a:fld id="{F76A92A6-A170-074C-9C5A-6FDE4DA0CF9D}" type="slidenum">
              <a:rPr lang="en-US" altLang="en-US"/>
              <a:pPr>
                <a:defRPr/>
              </a:pPr>
              <a:t>‹#›</a:t>
            </a:fld>
            <a:endParaRPr lang="en-US" altLang="en-US"/>
          </a:p>
        </p:txBody>
      </p:sp>
    </p:spTree>
    <p:extLst>
      <p:ext uri="{BB962C8B-B14F-4D97-AF65-F5344CB8AC3E}">
        <p14:creationId xmlns:p14="http://schemas.microsoft.com/office/powerpoint/2010/main" val="98299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A0A5740-D379-9DA7-806D-D663A39603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1D282F3E-F5D3-67C2-8125-82F7724B11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16EA1E5D-0B3B-E7D9-7AED-D7CD9F89F087}"/>
              </a:ext>
            </a:extLst>
          </p:cNvPr>
          <p:cNvSpPr>
            <a:spLocks noGrp="1" noChangeArrowheads="1"/>
          </p:cNvSpPr>
          <p:nvPr>
            <p:ph type="sldNum" sz="quarter" idx="12"/>
          </p:nvPr>
        </p:nvSpPr>
        <p:spPr>
          <a:ln/>
        </p:spPr>
        <p:txBody>
          <a:bodyPr/>
          <a:lstStyle>
            <a:lvl1pPr>
              <a:defRPr/>
            </a:lvl1pPr>
          </a:lstStyle>
          <a:p>
            <a:pPr>
              <a:defRPr/>
            </a:pPr>
            <a:fld id="{7AC30EFB-6BEF-3B48-B0B2-78D5D4DF23F9}" type="slidenum">
              <a:rPr lang="en-US" altLang="en-US"/>
              <a:pPr>
                <a:defRPr/>
              </a:pPr>
              <a:t>‹#›</a:t>
            </a:fld>
            <a:endParaRPr lang="en-US" altLang="en-US"/>
          </a:p>
        </p:txBody>
      </p:sp>
    </p:spTree>
    <p:extLst>
      <p:ext uri="{BB962C8B-B14F-4D97-AF65-F5344CB8AC3E}">
        <p14:creationId xmlns:p14="http://schemas.microsoft.com/office/powerpoint/2010/main" val="117201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6E555B79-B16B-D1BE-A3A5-78942E0566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2F36528D-D0B1-EFB5-6668-501FC081F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6BF4904-4E34-2442-B95A-2D5C8A9C5277}"/>
              </a:ext>
            </a:extLst>
          </p:cNvPr>
          <p:cNvSpPr>
            <a:spLocks noGrp="1" noChangeArrowheads="1"/>
          </p:cNvSpPr>
          <p:nvPr>
            <p:ph type="sldNum" sz="quarter" idx="12"/>
          </p:nvPr>
        </p:nvSpPr>
        <p:spPr>
          <a:ln/>
        </p:spPr>
        <p:txBody>
          <a:bodyPr/>
          <a:lstStyle>
            <a:lvl1pPr>
              <a:defRPr/>
            </a:lvl1pPr>
          </a:lstStyle>
          <a:p>
            <a:pPr>
              <a:defRPr/>
            </a:pPr>
            <a:fld id="{6FCD9B20-BC12-9048-99D8-B9DE6C41A550}" type="slidenum">
              <a:rPr lang="en-US" altLang="en-US"/>
              <a:pPr>
                <a:defRPr/>
              </a:pPr>
              <a:t>‹#›</a:t>
            </a:fld>
            <a:endParaRPr lang="en-US" altLang="en-US"/>
          </a:p>
        </p:txBody>
      </p:sp>
    </p:spTree>
    <p:extLst>
      <p:ext uri="{BB962C8B-B14F-4D97-AF65-F5344CB8AC3E}">
        <p14:creationId xmlns:p14="http://schemas.microsoft.com/office/powerpoint/2010/main" val="346606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40">
            <a:extLst>
              <a:ext uri="{FF2B5EF4-FFF2-40B4-BE49-F238E27FC236}">
                <a16:creationId xmlns:a16="http://schemas.microsoft.com/office/drawing/2014/main" id="{D0DB9F39-6A06-1F60-DB6D-28C2D390F9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3D7EAD4-704C-8ECA-5062-DA20F8F40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4EA20A1-26E4-9763-59D2-57270DFA7DFE}"/>
              </a:ext>
            </a:extLst>
          </p:cNvPr>
          <p:cNvSpPr>
            <a:spLocks noGrp="1" noChangeArrowheads="1"/>
          </p:cNvSpPr>
          <p:nvPr>
            <p:ph type="sldNum" sz="quarter" idx="12"/>
          </p:nvPr>
        </p:nvSpPr>
        <p:spPr>
          <a:ln/>
        </p:spPr>
        <p:txBody>
          <a:bodyPr/>
          <a:lstStyle>
            <a:lvl1pPr>
              <a:defRPr/>
            </a:lvl1pPr>
          </a:lstStyle>
          <a:p>
            <a:pPr>
              <a:defRPr/>
            </a:pPr>
            <a:fld id="{EA903AC1-10E4-9042-B412-19B12717B465}" type="slidenum">
              <a:rPr lang="en-US" altLang="en-US"/>
              <a:pPr>
                <a:defRPr/>
              </a:pPr>
              <a:t>‹#›</a:t>
            </a:fld>
            <a:endParaRPr lang="en-US" altLang="en-US"/>
          </a:p>
        </p:txBody>
      </p:sp>
    </p:spTree>
    <p:extLst>
      <p:ext uri="{BB962C8B-B14F-4D97-AF65-F5344CB8AC3E}">
        <p14:creationId xmlns:p14="http://schemas.microsoft.com/office/powerpoint/2010/main" val="312724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46617DD6-EE81-2BFB-3108-58A1243696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F837C42-5E8F-065D-4F17-0F4A08B8E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4D8C81E9-35F4-0E5A-0618-2A9B95702D9E}"/>
              </a:ext>
            </a:extLst>
          </p:cNvPr>
          <p:cNvSpPr>
            <a:spLocks noGrp="1" noChangeArrowheads="1"/>
          </p:cNvSpPr>
          <p:nvPr>
            <p:ph type="sldNum" sz="quarter" idx="12"/>
          </p:nvPr>
        </p:nvSpPr>
        <p:spPr>
          <a:ln/>
        </p:spPr>
        <p:txBody>
          <a:bodyPr/>
          <a:lstStyle>
            <a:lvl1pPr>
              <a:defRPr/>
            </a:lvl1pPr>
          </a:lstStyle>
          <a:p>
            <a:pPr>
              <a:defRPr/>
            </a:pPr>
            <a:fld id="{CE7EBBE3-1C08-7B4A-98F9-A8F41FA3C560}" type="slidenum">
              <a:rPr lang="en-US" altLang="en-US"/>
              <a:pPr>
                <a:defRPr/>
              </a:pPr>
              <a:t>‹#›</a:t>
            </a:fld>
            <a:endParaRPr lang="en-US" altLang="en-US"/>
          </a:p>
        </p:txBody>
      </p:sp>
    </p:spTree>
    <p:extLst>
      <p:ext uri="{BB962C8B-B14F-4D97-AF65-F5344CB8AC3E}">
        <p14:creationId xmlns:p14="http://schemas.microsoft.com/office/powerpoint/2010/main" val="129023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4C2B42C7-8802-6F58-E05A-4A5A1A98BC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2BB85A4D-3A43-E458-B1C3-50989192F1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EFD32EB-DA99-D65F-D21B-CC35B0B4C0DE}"/>
              </a:ext>
            </a:extLst>
          </p:cNvPr>
          <p:cNvSpPr>
            <a:spLocks noGrp="1" noChangeArrowheads="1"/>
          </p:cNvSpPr>
          <p:nvPr>
            <p:ph type="sldNum" sz="quarter" idx="12"/>
          </p:nvPr>
        </p:nvSpPr>
        <p:spPr>
          <a:ln/>
        </p:spPr>
        <p:txBody>
          <a:bodyPr/>
          <a:lstStyle>
            <a:lvl1pPr>
              <a:defRPr/>
            </a:lvl1pPr>
          </a:lstStyle>
          <a:p>
            <a:pPr>
              <a:defRPr/>
            </a:pPr>
            <a:fld id="{B63D3B9C-4602-1E48-B872-BFB76E130E04}" type="slidenum">
              <a:rPr lang="en-US" altLang="en-US"/>
              <a:pPr>
                <a:defRPr/>
              </a:pPr>
              <a:t>‹#›</a:t>
            </a:fld>
            <a:endParaRPr lang="en-US" altLang="en-US"/>
          </a:p>
        </p:txBody>
      </p:sp>
    </p:spTree>
    <p:extLst>
      <p:ext uri="{BB962C8B-B14F-4D97-AF65-F5344CB8AC3E}">
        <p14:creationId xmlns:p14="http://schemas.microsoft.com/office/powerpoint/2010/main" val="351234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BDC6D5D-B1D5-315F-0A0B-270FD38617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B8446E6-F4ED-3ADB-554C-D943A45779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4B22B1F8-9FED-8E38-AB59-7AFE2955A03F}"/>
              </a:ext>
            </a:extLst>
          </p:cNvPr>
          <p:cNvSpPr>
            <a:spLocks noGrp="1" noChangeArrowheads="1"/>
          </p:cNvSpPr>
          <p:nvPr>
            <p:ph type="sldNum" sz="quarter" idx="12"/>
          </p:nvPr>
        </p:nvSpPr>
        <p:spPr>
          <a:ln/>
        </p:spPr>
        <p:txBody>
          <a:bodyPr/>
          <a:lstStyle>
            <a:lvl1pPr>
              <a:defRPr/>
            </a:lvl1pPr>
          </a:lstStyle>
          <a:p>
            <a:pPr>
              <a:defRPr/>
            </a:pPr>
            <a:fld id="{BE50D80C-432D-764C-A82B-C3EF189BD5D5}" type="slidenum">
              <a:rPr lang="en-US" altLang="en-US"/>
              <a:pPr>
                <a:defRPr/>
              </a:pPr>
              <a:t>‹#›</a:t>
            </a:fld>
            <a:endParaRPr lang="en-US" altLang="en-US"/>
          </a:p>
        </p:txBody>
      </p:sp>
    </p:spTree>
    <p:extLst>
      <p:ext uri="{BB962C8B-B14F-4D97-AF65-F5344CB8AC3E}">
        <p14:creationId xmlns:p14="http://schemas.microsoft.com/office/powerpoint/2010/main" val="388338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74592DC-08AB-8039-7631-5447EB4F1F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94C452DF-DF74-D139-64DB-DC9727E192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7DEB007A-D82B-62A3-638F-00AAC14D84DC}"/>
              </a:ext>
            </a:extLst>
          </p:cNvPr>
          <p:cNvSpPr>
            <a:spLocks noGrp="1" noChangeArrowheads="1"/>
          </p:cNvSpPr>
          <p:nvPr>
            <p:ph type="sldNum" sz="quarter" idx="12"/>
          </p:nvPr>
        </p:nvSpPr>
        <p:spPr>
          <a:ln/>
        </p:spPr>
        <p:txBody>
          <a:bodyPr/>
          <a:lstStyle>
            <a:lvl1pPr>
              <a:defRPr/>
            </a:lvl1pPr>
          </a:lstStyle>
          <a:p>
            <a:pPr>
              <a:defRPr/>
            </a:pPr>
            <a:fld id="{B3FAA286-CBA9-B846-8262-0BF3416911C0}" type="slidenum">
              <a:rPr lang="en-US" altLang="en-US"/>
              <a:pPr>
                <a:defRPr/>
              </a:pPr>
              <a:t>‹#›</a:t>
            </a:fld>
            <a:endParaRPr lang="en-US" altLang="en-US"/>
          </a:p>
        </p:txBody>
      </p:sp>
    </p:spTree>
    <p:extLst>
      <p:ext uri="{BB962C8B-B14F-4D97-AF65-F5344CB8AC3E}">
        <p14:creationId xmlns:p14="http://schemas.microsoft.com/office/powerpoint/2010/main" val="1982243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8FF88A69-8309-8D4C-8344-E2568AE520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CFB369E8-E333-F97F-1381-B361B19596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856D7E20-826A-3BAE-F8D3-D684D6FAD208}"/>
              </a:ext>
            </a:extLst>
          </p:cNvPr>
          <p:cNvSpPr>
            <a:spLocks noGrp="1" noChangeArrowheads="1"/>
          </p:cNvSpPr>
          <p:nvPr>
            <p:ph type="sldNum" sz="quarter" idx="12"/>
          </p:nvPr>
        </p:nvSpPr>
        <p:spPr>
          <a:ln/>
        </p:spPr>
        <p:txBody>
          <a:bodyPr/>
          <a:lstStyle>
            <a:lvl1pPr>
              <a:defRPr/>
            </a:lvl1pPr>
          </a:lstStyle>
          <a:p>
            <a:pPr>
              <a:defRPr/>
            </a:pPr>
            <a:fld id="{6E33F354-BD53-2442-8320-2192A3604FC2}" type="slidenum">
              <a:rPr lang="en-US" altLang="en-US"/>
              <a:pPr>
                <a:defRPr/>
              </a:pPr>
              <a:t>‹#›</a:t>
            </a:fld>
            <a:endParaRPr lang="en-US" altLang="en-US"/>
          </a:p>
        </p:txBody>
      </p:sp>
    </p:spTree>
    <p:extLst>
      <p:ext uri="{BB962C8B-B14F-4D97-AF65-F5344CB8AC3E}">
        <p14:creationId xmlns:p14="http://schemas.microsoft.com/office/powerpoint/2010/main" val="263925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8ACD590F-5F54-3A4F-EAE6-58907D454FA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9E0F6B08-FFEB-12AD-CFEB-1DB139DCAB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11A6E157-4915-2521-F3E3-D680C995018E}"/>
              </a:ext>
            </a:extLst>
          </p:cNvPr>
          <p:cNvSpPr>
            <a:spLocks noGrp="1" noChangeArrowheads="1"/>
          </p:cNvSpPr>
          <p:nvPr>
            <p:ph type="sldNum" sz="quarter" idx="12"/>
          </p:nvPr>
        </p:nvSpPr>
        <p:spPr>
          <a:ln/>
        </p:spPr>
        <p:txBody>
          <a:bodyPr/>
          <a:lstStyle>
            <a:lvl1pPr>
              <a:defRPr/>
            </a:lvl1pPr>
          </a:lstStyle>
          <a:p>
            <a:pPr>
              <a:defRPr/>
            </a:pPr>
            <a:fld id="{BC56340A-D80F-9846-B053-584807061495}" type="slidenum">
              <a:rPr lang="en-US" altLang="en-US"/>
              <a:pPr>
                <a:defRPr/>
              </a:pPr>
              <a:t>‹#›</a:t>
            </a:fld>
            <a:endParaRPr lang="en-US" altLang="en-US"/>
          </a:p>
        </p:txBody>
      </p:sp>
    </p:spTree>
    <p:extLst>
      <p:ext uri="{BB962C8B-B14F-4D97-AF65-F5344CB8AC3E}">
        <p14:creationId xmlns:p14="http://schemas.microsoft.com/office/powerpoint/2010/main" val="70909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640A1CAB-AF3C-BE25-6322-6B7E76EE24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5BEF42DB-3FA4-91E7-E0F1-909AB05B2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B60CF3C2-3C7A-5404-8263-CE27B790B252}"/>
              </a:ext>
            </a:extLst>
          </p:cNvPr>
          <p:cNvSpPr>
            <a:spLocks noGrp="1" noChangeArrowheads="1"/>
          </p:cNvSpPr>
          <p:nvPr>
            <p:ph type="sldNum" sz="quarter" idx="12"/>
          </p:nvPr>
        </p:nvSpPr>
        <p:spPr>
          <a:ln/>
        </p:spPr>
        <p:txBody>
          <a:bodyPr/>
          <a:lstStyle>
            <a:lvl1pPr>
              <a:defRPr/>
            </a:lvl1pPr>
          </a:lstStyle>
          <a:p>
            <a:pPr>
              <a:defRPr/>
            </a:pPr>
            <a:fld id="{070638F0-C88D-0345-B6B5-3D40B9525448}" type="slidenum">
              <a:rPr lang="en-US" altLang="en-US"/>
              <a:pPr>
                <a:defRPr/>
              </a:pPr>
              <a:t>‹#›</a:t>
            </a:fld>
            <a:endParaRPr lang="en-US" altLang="en-US"/>
          </a:p>
        </p:txBody>
      </p:sp>
    </p:spTree>
    <p:extLst>
      <p:ext uri="{BB962C8B-B14F-4D97-AF65-F5344CB8AC3E}">
        <p14:creationId xmlns:p14="http://schemas.microsoft.com/office/powerpoint/2010/main" val="398192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CAA4C9A8-0897-D74C-6BB1-D1883029CE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C53B9F0E-ACC5-9050-F500-ABCD96D680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F1F1904-8B23-D45C-9B90-5AC5BF2CFABC}"/>
              </a:ext>
            </a:extLst>
          </p:cNvPr>
          <p:cNvSpPr>
            <a:spLocks noGrp="1" noChangeArrowheads="1"/>
          </p:cNvSpPr>
          <p:nvPr>
            <p:ph type="sldNum" sz="quarter" idx="12"/>
          </p:nvPr>
        </p:nvSpPr>
        <p:spPr>
          <a:ln/>
        </p:spPr>
        <p:txBody>
          <a:bodyPr/>
          <a:lstStyle>
            <a:lvl1pPr>
              <a:defRPr/>
            </a:lvl1pPr>
          </a:lstStyle>
          <a:p>
            <a:pPr>
              <a:defRPr/>
            </a:pPr>
            <a:fld id="{46FA602E-91C3-3342-9587-AAA260081E92}" type="slidenum">
              <a:rPr lang="en-US" altLang="en-US"/>
              <a:pPr>
                <a:defRPr/>
              </a:pPr>
              <a:t>‹#›</a:t>
            </a:fld>
            <a:endParaRPr lang="en-US" altLang="en-US"/>
          </a:p>
        </p:txBody>
      </p:sp>
    </p:spTree>
    <p:extLst>
      <p:ext uri="{BB962C8B-B14F-4D97-AF65-F5344CB8AC3E}">
        <p14:creationId xmlns:p14="http://schemas.microsoft.com/office/powerpoint/2010/main" val="165534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E5888EB-4E60-633E-C811-0709FA7B0388}"/>
              </a:ext>
            </a:extLst>
          </p:cNvPr>
          <p:cNvGrpSpPr>
            <a:grpSpLocks/>
          </p:cNvGrpSpPr>
          <p:nvPr/>
        </p:nvGrpSpPr>
        <p:grpSpPr bwMode="auto">
          <a:xfrm>
            <a:off x="1588" y="0"/>
            <a:ext cx="9148762" cy="6851650"/>
            <a:chOff x="1" y="0"/>
            <a:chExt cx="5763" cy="4316"/>
          </a:xfrm>
        </p:grpSpPr>
        <p:sp>
          <p:nvSpPr>
            <p:cNvPr id="142339" name="Freeform 3">
              <a:extLst>
                <a:ext uri="{FF2B5EF4-FFF2-40B4-BE49-F238E27FC236}">
                  <a16:creationId xmlns:a16="http://schemas.microsoft.com/office/drawing/2014/main" id="{DD3211AD-B053-48C7-9548-A4D4237D3ACE}"/>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0" name="Freeform 4">
              <a:extLst>
                <a:ext uri="{FF2B5EF4-FFF2-40B4-BE49-F238E27FC236}">
                  <a16:creationId xmlns:a16="http://schemas.microsoft.com/office/drawing/2014/main" id="{755A419C-3C47-6E89-DBF4-A4BEDBF3A582}"/>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1" name="Freeform 5">
              <a:extLst>
                <a:ext uri="{FF2B5EF4-FFF2-40B4-BE49-F238E27FC236}">
                  <a16:creationId xmlns:a16="http://schemas.microsoft.com/office/drawing/2014/main" id="{9FDBDCFB-9D5A-B148-0008-219486B5C3A4}"/>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grpSp>
          <p:nvGrpSpPr>
            <p:cNvPr id="1035" name="Group 6">
              <a:extLst>
                <a:ext uri="{FF2B5EF4-FFF2-40B4-BE49-F238E27FC236}">
                  <a16:creationId xmlns:a16="http://schemas.microsoft.com/office/drawing/2014/main" id="{CB66878A-D85B-9ECE-BFFC-12F99A75E271}"/>
                </a:ext>
              </a:extLst>
            </p:cNvPr>
            <p:cNvGrpSpPr>
              <a:grpSpLocks/>
            </p:cNvGrpSpPr>
            <p:nvPr/>
          </p:nvGrpSpPr>
          <p:grpSpPr bwMode="auto">
            <a:xfrm>
              <a:off x="288" y="0"/>
              <a:ext cx="5098" cy="4316"/>
              <a:chOff x="288" y="0"/>
              <a:chExt cx="5098" cy="4316"/>
            </a:xfrm>
          </p:grpSpPr>
          <p:sp>
            <p:nvSpPr>
              <p:cNvPr id="142343" name="Freeform 7">
                <a:extLst>
                  <a:ext uri="{FF2B5EF4-FFF2-40B4-BE49-F238E27FC236}">
                    <a16:creationId xmlns:a16="http://schemas.microsoft.com/office/drawing/2014/main" id="{759AABC5-5E31-1B9E-F80D-BD9C89B765C8}"/>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4" name="Freeform 8">
                <a:extLst>
                  <a:ext uri="{FF2B5EF4-FFF2-40B4-BE49-F238E27FC236}">
                    <a16:creationId xmlns:a16="http://schemas.microsoft.com/office/drawing/2014/main" id="{AD062725-FB80-3D9D-E7CD-DBA2482BA55F}"/>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5" name="Freeform 9">
                <a:extLst>
                  <a:ext uri="{FF2B5EF4-FFF2-40B4-BE49-F238E27FC236}">
                    <a16:creationId xmlns:a16="http://schemas.microsoft.com/office/drawing/2014/main" id="{8916E606-EA68-10DF-04D1-0983C2DFFBDB}"/>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6" name="Freeform 10">
                <a:extLst>
                  <a:ext uri="{FF2B5EF4-FFF2-40B4-BE49-F238E27FC236}">
                    <a16:creationId xmlns:a16="http://schemas.microsoft.com/office/drawing/2014/main" id="{39D8334A-216C-2D07-3722-BFE12F617290}"/>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7" name="Freeform 11">
                <a:extLst>
                  <a:ext uri="{FF2B5EF4-FFF2-40B4-BE49-F238E27FC236}">
                    <a16:creationId xmlns:a16="http://schemas.microsoft.com/office/drawing/2014/main" id="{51104D33-E43F-0101-B5D2-519903EB5A97}"/>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8" name="Freeform 12">
                <a:extLst>
                  <a:ext uri="{FF2B5EF4-FFF2-40B4-BE49-F238E27FC236}">
                    <a16:creationId xmlns:a16="http://schemas.microsoft.com/office/drawing/2014/main" id="{E7141500-1678-FC24-EDEE-3316761FE9E5}"/>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49" name="Freeform 13">
                <a:extLst>
                  <a:ext uri="{FF2B5EF4-FFF2-40B4-BE49-F238E27FC236}">
                    <a16:creationId xmlns:a16="http://schemas.microsoft.com/office/drawing/2014/main" id="{63BCB3BB-0107-457E-A11F-06DE6F031134}"/>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0" name="Freeform 14">
                <a:extLst>
                  <a:ext uri="{FF2B5EF4-FFF2-40B4-BE49-F238E27FC236}">
                    <a16:creationId xmlns:a16="http://schemas.microsoft.com/office/drawing/2014/main" id="{0C5D2D27-E3A2-B89A-0F27-03357B157EBC}"/>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1" name="Freeform 15">
                <a:extLst>
                  <a:ext uri="{FF2B5EF4-FFF2-40B4-BE49-F238E27FC236}">
                    <a16:creationId xmlns:a16="http://schemas.microsoft.com/office/drawing/2014/main" id="{9FFB1978-6739-9D83-BE37-365433A67BAD}"/>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2" name="Freeform 16">
                <a:extLst>
                  <a:ext uri="{FF2B5EF4-FFF2-40B4-BE49-F238E27FC236}">
                    <a16:creationId xmlns:a16="http://schemas.microsoft.com/office/drawing/2014/main" id="{1938B176-0975-AF9F-001B-CA1EB05B1B7D}"/>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3" name="Freeform 17">
                <a:extLst>
                  <a:ext uri="{FF2B5EF4-FFF2-40B4-BE49-F238E27FC236}">
                    <a16:creationId xmlns:a16="http://schemas.microsoft.com/office/drawing/2014/main" id="{E68AF69E-A5A5-83A5-B5EA-00E33369D305}"/>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4" name="Freeform 18">
                <a:extLst>
                  <a:ext uri="{FF2B5EF4-FFF2-40B4-BE49-F238E27FC236}">
                    <a16:creationId xmlns:a16="http://schemas.microsoft.com/office/drawing/2014/main" id="{B3F121A2-BCA9-0E34-8EE2-C3CEE2A1DDC3}"/>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5" name="Freeform 19">
                <a:extLst>
                  <a:ext uri="{FF2B5EF4-FFF2-40B4-BE49-F238E27FC236}">
                    <a16:creationId xmlns:a16="http://schemas.microsoft.com/office/drawing/2014/main" id="{BF6311C6-57BA-9BB7-BBA1-652C3AF02326}"/>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a:latin typeface="Verdana" charset="0"/>
                  <a:ea typeface="ＭＳ Ｐゴシック" charset="0"/>
                </a:endParaRPr>
              </a:p>
            </p:txBody>
          </p:sp>
        </p:grpSp>
        <p:sp>
          <p:nvSpPr>
            <p:cNvPr id="142356" name="Freeform 20">
              <a:extLst>
                <a:ext uri="{FF2B5EF4-FFF2-40B4-BE49-F238E27FC236}">
                  <a16:creationId xmlns:a16="http://schemas.microsoft.com/office/drawing/2014/main" id="{1591D120-D882-CFB3-004E-6472FE321E61}"/>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7" name="Freeform 21">
              <a:extLst>
                <a:ext uri="{FF2B5EF4-FFF2-40B4-BE49-F238E27FC236}">
                  <a16:creationId xmlns:a16="http://schemas.microsoft.com/office/drawing/2014/main" id="{34F9C93D-905C-800E-55EC-268BDB7506A7}"/>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42358" name="Freeform 22">
              <a:extLst>
                <a:ext uri="{FF2B5EF4-FFF2-40B4-BE49-F238E27FC236}">
                  <a16:creationId xmlns:a16="http://schemas.microsoft.com/office/drawing/2014/main" id="{8DC9077E-7E14-8A34-8C08-19CAEF56BBEF}"/>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039" name="Freeform 23">
              <a:extLst>
                <a:ext uri="{FF2B5EF4-FFF2-40B4-BE49-F238E27FC236}">
                  <a16:creationId xmlns:a16="http://schemas.microsoft.com/office/drawing/2014/main" id="{873CA565-E47F-6D17-4DAE-42CD4DED87C8}"/>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268C345F-9104-1B30-51CC-1B6F77299CA4}"/>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361" name="Freeform 25">
              <a:extLst>
                <a:ext uri="{FF2B5EF4-FFF2-40B4-BE49-F238E27FC236}">
                  <a16:creationId xmlns:a16="http://schemas.microsoft.com/office/drawing/2014/main" id="{181BDDEC-A75D-0ECC-451D-FFFD8C91EBB9}"/>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a:latin typeface="Verdana" charset="0"/>
                <a:ea typeface="ＭＳ Ｐゴシック" charset="0"/>
              </a:endParaRPr>
            </a:p>
          </p:txBody>
        </p:sp>
        <p:sp>
          <p:nvSpPr>
            <p:cNvPr id="1042" name="Freeform 26">
              <a:extLst>
                <a:ext uri="{FF2B5EF4-FFF2-40B4-BE49-F238E27FC236}">
                  <a16:creationId xmlns:a16="http://schemas.microsoft.com/office/drawing/2014/main" id="{CE5105BC-EF34-F1BE-EED1-5FD6CF92E7AE}"/>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51545F77-C13B-AB31-62AE-B84A07D8C964}"/>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F925E1D4-D60E-64D1-0D73-771C10CC743F}"/>
                </a:ext>
              </a:extLst>
            </p:cNvPr>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29">
              <a:extLst>
                <a:ext uri="{FF2B5EF4-FFF2-40B4-BE49-F238E27FC236}">
                  <a16:creationId xmlns:a16="http://schemas.microsoft.com/office/drawing/2014/main" id="{B41C7A0A-D5EA-9249-88D6-FB22ED7E2D33}"/>
                </a:ext>
              </a:extLst>
            </p:cNvPr>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 name="Line 30">
              <a:extLst>
                <a:ext uri="{FF2B5EF4-FFF2-40B4-BE49-F238E27FC236}">
                  <a16:creationId xmlns:a16="http://schemas.microsoft.com/office/drawing/2014/main" id="{58EA4F48-F3B9-678B-5E25-0095CFBA3D66}"/>
                </a:ext>
              </a:extLst>
            </p:cNvPr>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47" name="Group 31">
              <a:extLst>
                <a:ext uri="{FF2B5EF4-FFF2-40B4-BE49-F238E27FC236}">
                  <a16:creationId xmlns:a16="http://schemas.microsoft.com/office/drawing/2014/main" id="{F618DD05-627A-EE76-0B99-E3CB7B8AA023}"/>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602BD3D0-013E-C12B-3398-DC010F0E5431}"/>
                  </a:ext>
                </a:extLst>
              </p:cNvPr>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33">
                <a:extLst>
                  <a:ext uri="{FF2B5EF4-FFF2-40B4-BE49-F238E27FC236}">
                    <a16:creationId xmlns:a16="http://schemas.microsoft.com/office/drawing/2014/main" id="{C8648C45-83B3-8A03-F921-51FB0AE67C3D}"/>
                  </a:ext>
                </a:extLst>
              </p:cNvPr>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34">
                <a:extLst>
                  <a:ext uri="{FF2B5EF4-FFF2-40B4-BE49-F238E27FC236}">
                    <a16:creationId xmlns:a16="http://schemas.microsoft.com/office/drawing/2014/main" id="{C752D457-1211-D743-4AAE-526ABCC83EF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35">
                <a:extLst>
                  <a:ext uri="{FF2B5EF4-FFF2-40B4-BE49-F238E27FC236}">
                    <a16:creationId xmlns:a16="http://schemas.microsoft.com/office/drawing/2014/main" id="{42F68A00-03F0-3195-2A90-3FA3D3D847A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36">
                <a:extLst>
                  <a:ext uri="{FF2B5EF4-FFF2-40B4-BE49-F238E27FC236}">
                    <a16:creationId xmlns:a16="http://schemas.microsoft.com/office/drawing/2014/main" id="{ADFFE014-311E-B058-7926-EB0924692EC2}"/>
                  </a:ext>
                </a:extLst>
              </p:cNvPr>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8" name="Line 37">
              <a:extLst>
                <a:ext uri="{FF2B5EF4-FFF2-40B4-BE49-F238E27FC236}">
                  <a16:creationId xmlns:a16="http://schemas.microsoft.com/office/drawing/2014/main" id="{21E95982-8832-3A6A-DF89-DD9182241C4A}"/>
                </a:ext>
              </a:extLst>
            </p:cNvPr>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38">
              <a:extLst>
                <a:ext uri="{FF2B5EF4-FFF2-40B4-BE49-F238E27FC236}">
                  <a16:creationId xmlns:a16="http://schemas.microsoft.com/office/drawing/2014/main" id="{BF07B33E-2911-B816-C5B5-8879A66E94E9}"/>
                </a:ext>
              </a:extLst>
            </p:cNvPr>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2375" name="Rectangle 39">
            <a:extLst>
              <a:ext uri="{FF2B5EF4-FFF2-40B4-BE49-F238E27FC236}">
                <a16:creationId xmlns:a16="http://schemas.microsoft.com/office/drawing/2014/main" id="{0FE96863-36A3-097B-133A-9F42B7B6AEEA}"/>
              </a:ext>
            </a:extLst>
          </p:cNvPr>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2376" name="Rectangle 40">
            <a:extLst>
              <a:ext uri="{FF2B5EF4-FFF2-40B4-BE49-F238E27FC236}">
                <a16:creationId xmlns:a16="http://schemas.microsoft.com/office/drawing/2014/main" id="{2F28FD40-0A07-F384-FA69-5209C5C748DB}"/>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charset="0"/>
                <a:ea typeface="ＭＳ Ｐゴシック" charset="0"/>
                <a:cs typeface="+mn-cs"/>
              </a:defRPr>
            </a:lvl1pPr>
          </a:lstStyle>
          <a:p>
            <a:pPr>
              <a:defRPr/>
            </a:pPr>
            <a:endParaRPr lang="en-US"/>
          </a:p>
        </p:txBody>
      </p:sp>
      <p:sp>
        <p:nvSpPr>
          <p:cNvPr id="142377" name="Rectangle 41">
            <a:extLst>
              <a:ext uri="{FF2B5EF4-FFF2-40B4-BE49-F238E27FC236}">
                <a16:creationId xmlns:a16="http://schemas.microsoft.com/office/drawing/2014/main" id="{6EE4D5F9-7ECB-957E-DE19-D017E537F2D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charset="0"/>
                <a:ea typeface="ＭＳ Ｐゴシック" charset="0"/>
                <a:cs typeface="+mn-cs"/>
              </a:defRPr>
            </a:lvl1pPr>
          </a:lstStyle>
          <a:p>
            <a:pPr>
              <a:defRPr/>
            </a:pPr>
            <a:endParaRPr lang="en-US"/>
          </a:p>
        </p:txBody>
      </p:sp>
      <p:sp>
        <p:nvSpPr>
          <p:cNvPr id="142378" name="Rectangle 42">
            <a:extLst>
              <a:ext uri="{FF2B5EF4-FFF2-40B4-BE49-F238E27FC236}">
                <a16:creationId xmlns:a16="http://schemas.microsoft.com/office/drawing/2014/main" id="{219D2DC7-BC6D-3FAF-2ABB-272379B8CED7}"/>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F009019-F291-5048-B89E-AEBD01F62312}" type="slidenum">
              <a:rPr lang="en-US" altLang="en-US"/>
              <a:pPr>
                <a:defRPr/>
              </a:pPr>
              <a:t>‹#›</a:t>
            </a:fld>
            <a:endParaRPr lang="en-US" altLang="en-US"/>
          </a:p>
        </p:txBody>
      </p:sp>
      <p:sp>
        <p:nvSpPr>
          <p:cNvPr id="142379" name="Rectangle 43">
            <a:extLst>
              <a:ext uri="{FF2B5EF4-FFF2-40B4-BE49-F238E27FC236}">
                <a16:creationId xmlns:a16="http://schemas.microsoft.com/office/drawing/2014/main" id="{540C0080-1598-4DEE-3B44-F3F6BF723FC0}"/>
              </a:ext>
            </a:extLst>
          </p:cNvPr>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97"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On_the_Internet,_nobody_knows_you%27re_a_dog" TargetMode="External"/><Relationship Id="rId2" Type="http://schemas.openxmlformats.org/officeDocument/2006/relationships/hyperlink" Target="https://www.google.com/imgres?imgurl=https%3A%2F%2Fupload.wikimedia.org%2Fwikipedia%2Fen%2Fthumb%2Ff%2Ff8%2FInternet_dog.jpg%2F220px-Internet_dog.jpg&amp;imgrefurl=https%3A%2F%2Fen.wikipedia.org%2Fwiki%2FOn_the_Internet%2C_nobody_knows_you%2527re_a_dog&amp;tbnid=oHXhFJ5Fle5LyM&amp;vet=12ahUKEwjT4ur81IHzAhWRhXIEHWqPADwQMygEegUIARCvAg..i&amp;docid=JGM43gymDogfkM&amp;w=220&amp;h=247&amp;q=internet%20cartoons&amp;hl=en&amp;ved=2ahUKEwjT4ur81IHzAhWRhXIEHWqPADwQMygEegUIARCvAg" TargetMode="Externa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info.cern.ch/hypertext/WWW/TheProject.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ei.cs.vt.edu/book/chap1/htx_hist.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s.brown.edu/courses/cs002/"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192.168.125.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whitehouse.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EDEF0EF3-98F6-1F37-7A49-0C2A20AAB5E7}"/>
              </a:ext>
            </a:extLst>
          </p:cNvPr>
          <p:cNvSpPr>
            <a:spLocks noChangeArrowheads="1"/>
          </p:cNvSpPr>
          <p:nvPr/>
        </p:nvSpPr>
        <p:spPr bwMode="auto">
          <a:xfrm>
            <a:off x="1638300" y="604838"/>
            <a:ext cx="2809875" cy="908050"/>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023">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fontAlgn="t"/>
            <a:endParaRPr lang="en-US" altLang="en-US">
              <a:solidFill>
                <a:srgbClr val="2962FF"/>
              </a:solidFill>
              <a:latin typeface="Roboto" panose="02000000000000000000" pitchFamily="2" charset="0"/>
              <a:hlinkClick r:id="rId2"/>
            </a:endParaRPr>
          </a:p>
          <a:p>
            <a:pPr fontAlgn="t"/>
            <a:r>
              <a:rPr lang="en-US" altLang="en-US" sz="900">
                <a:solidFill>
                  <a:srgbClr val="3C4043"/>
                </a:solidFill>
                <a:latin typeface="Roboto" panose="02000000000000000000" pitchFamily="2" charset="0"/>
                <a:hlinkClick r:id="rId3" tooltip="On the Internet, nobody knows you're a dog - Wikipedia"/>
              </a:rPr>
              <a:t>Internet, nobody knows you're a dog ...</a:t>
            </a:r>
          </a:p>
          <a:p>
            <a:pPr fontAlgn="t"/>
            <a:r>
              <a:rPr lang="en-US" altLang="en-US" sz="800">
                <a:solidFill>
                  <a:srgbClr val="5F6368"/>
                </a:solidFill>
                <a:latin typeface="Roboto" panose="02000000000000000000" pitchFamily="2" charset="0"/>
                <a:hlinkClick r:id="rId3" tooltip="On the Internet, nobody knows you're a dog - Wikipedia"/>
              </a:rPr>
              <a:t>en.wikipedia.org</a:t>
            </a:r>
            <a:endParaRPr lang="en-US" altLang="en-US" sz="800">
              <a:latin typeface="Roboto" panose="02000000000000000000" pitchFamily="2" charset="0"/>
            </a:endParaRPr>
          </a:p>
          <a:p>
            <a:endParaRPr lang="en-US" altLang="en-US"/>
          </a:p>
        </p:txBody>
      </p:sp>
      <p:pic>
        <p:nvPicPr>
          <p:cNvPr id="16386" name="Picture 2" descr="On the Internet, nobody knows you're a dog - Wikipedia">
            <a:hlinkClick r:id="rId2"/>
            <a:extLst>
              <a:ext uri="{FF2B5EF4-FFF2-40B4-BE49-F238E27FC236}">
                <a16:creationId xmlns:a16="http://schemas.microsoft.com/office/drawing/2014/main" id="{3B6DBCAF-E7F5-41D8-B3B9-D9BAE5C21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574675"/>
            <a:ext cx="5297488"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35918D8-9F48-99B7-24C5-3F6F791B0567}"/>
              </a:ext>
            </a:extLst>
          </p:cNvPr>
          <p:cNvSpPr txBox="1"/>
          <p:nvPr/>
        </p:nvSpPr>
        <p:spPr>
          <a:xfrm>
            <a:off x="1752600" y="5722938"/>
            <a:ext cx="4800600" cy="830262"/>
          </a:xfrm>
          <a:prstGeom prst="rect">
            <a:avLst/>
          </a:prstGeom>
          <a:noFill/>
        </p:spPr>
        <p:txBody>
          <a:bodyPr>
            <a:spAutoFit/>
          </a:bodyPr>
          <a:lstStyle/>
          <a:p>
            <a:pPr>
              <a:defRPr/>
            </a:pPr>
            <a:r>
              <a:rPr lang="en-US" sz="2400" dirty="0">
                <a:solidFill>
                  <a:schemeClr val="accent4">
                    <a:lumMod val="10000"/>
                  </a:schemeClr>
                </a:solidFill>
              </a:rPr>
              <a:t>On the Internet, nobody knows you’re a dog!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2AC8EA8-A69D-9B48-117F-91A81798EBCA}"/>
              </a:ext>
            </a:extLst>
          </p:cNvPr>
          <p:cNvSpPr>
            <a:spLocks noGrp="1" noChangeArrowheads="1"/>
          </p:cNvSpPr>
          <p:nvPr>
            <p:ph type="title"/>
          </p:nvPr>
        </p:nvSpPr>
        <p:spPr>
          <a:xfrm>
            <a:off x="457200" y="544513"/>
            <a:ext cx="8229600" cy="606425"/>
          </a:xfrm>
        </p:spPr>
        <p:txBody>
          <a:bodyPr/>
          <a:lstStyle/>
          <a:p>
            <a:pPr eaLnBrk="1" hangingPunct="1">
              <a:defRPr/>
            </a:pPr>
            <a:r>
              <a:rPr lang="en-US" altLang="en-US" sz="4000"/>
              <a:t>…….and Finally!!!!!</a:t>
            </a:r>
          </a:p>
        </p:txBody>
      </p:sp>
      <p:sp>
        <p:nvSpPr>
          <p:cNvPr id="107523" name="Rectangle 3">
            <a:extLst>
              <a:ext uri="{FF2B5EF4-FFF2-40B4-BE49-F238E27FC236}">
                <a16:creationId xmlns:a16="http://schemas.microsoft.com/office/drawing/2014/main" id="{9B53EADC-55BD-BCE6-8B97-C769B9C80688}"/>
              </a:ext>
            </a:extLst>
          </p:cNvPr>
          <p:cNvSpPr>
            <a:spLocks noGrp="1" noChangeArrowheads="1"/>
          </p:cNvSpPr>
          <p:nvPr>
            <p:ph type="body" idx="1"/>
          </p:nvPr>
        </p:nvSpPr>
        <p:spPr>
          <a:xfrm>
            <a:off x="457200" y="1600200"/>
            <a:ext cx="8229600" cy="5181600"/>
          </a:xfrm>
        </p:spPr>
        <p:txBody>
          <a:bodyPr/>
          <a:lstStyle/>
          <a:p>
            <a:pPr marL="0" indent="0" eaLnBrk="1" hangingPunct="1">
              <a:buFont typeface="Wingdings" charset="2"/>
              <a:buNone/>
              <a:defRPr/>
            </a:pPr>
            <a:r>
              <a:rPr lang="en-US" altLang="en-US" dirty="0"/>
              <a:t>   2020 -</a:t>
            </a:r>
            <a:r>
              <a:rPr lang="en-US" altLang="en-US" b="1" dirty="0">
                <a:latin typeface="Times New Roman" charset="0"/>
              </a:rPr>
              <a:t>4.2 Billion Active Internet Users !</a:t>
            </a:r>
          </a:p>
          <a:p>
            <a:pPr lvl="1" eaLnBrk="1" hangingPunct="1">
              <a:defRPr/>
            </a:pPr>
            <a:r>
              <a:rPr lang="en-US" altLang="en-US" b="1" dirty="0">
                <a:latin typeface="Times New Roman" charset="0"/>
              </a:rPr>
              <a:t>The Internet Protocol had become the world standard for networks and everything is being connected….computers, cellphones, </a:t>
            </a:r>
            <a:r>
              <a:rPr lang="en-US" altLang="en-US" b="1" dirty="0" err="1">
                <a:latin typeface="Times New Roman" charset="0"/>
              </a:rPr>
              <a:t>pda’s</a:t>
            </a:r>
            <a:r>
              <a:rPr lang="en-US" altLang="en-US" b="1" dirty="0">
                <a:latin typeface="Times New Roman" charset="0"/>
              </a:rPr>
              <a:t>, cable boxes, </a:t>
            </a:r>
            <a:r>
              <a:rPr lang="en-US" altLang="en-US" b="1" dirty="0" err="1">
                <a:latin typeface="Times New Roman" charset="0"/>
              </a:rPr>
              <a:t>Playstations</a:t>
            </a:r>
            <a:r>
              <a:rPr lang="en-US" altLang="en-US" b="1" dirty="0">
                <a:latin typeface="Times New Roman" charset="0"/>
              </a:rPr>
              <a:t>, cameras, doorbells, alarms, smoke detectors, </a:t>
            </a:r>
            <a:r>
              <a:rPr lang="en-US" altLang="en-US" b="1" dirty="0" err="1">
                <a:latin typeface="Times New Roman" charset="0"/>
              </a:rPr>
              <a:t>etc</a:t>
            </a:r>
            <a:r>
              <a:rPr lang="en-US" altLang="en-US" b="1" dirty="0">
                <a:latin typeface="Times New Roman" charset="0"/>
              </a:rPr>
              <a:t>, </a:t>
            </a:r>
            <a:r>
              <a:rPr lang="en-US" altLang="en-US" b="1" dirty="0" err="1">
                <a:latin typeface="Times New Roman" charset="0"/>
              </a:rPr>
              <a:t>etc</a:t>
            </a:r>
            <a:endParaRPr lang="en-US" altLang="en-US" b="1" dirty="0">
              <a:latin typeface="Times New Roman" charset="0"/>
            </a:endParaRPr>
          </a:p>
          <a:p>
            <a:pPr lvl="1" eaLnBrk="1" hangingPunct="1">
              <a:defRPr/>
            </a:pPr>
            <a:endParaRPr lang="en-US" altLang="en-US" b="1" dirty="0">
              <a:latin typeface="Times New Roman" charset="0"/>
            </a:endParaRPr>
          </a:p>
          <a:p>
            <a:pPr lvl="1" eaLnBrk="1" hangingPunct="1">
              <a:defRPr/>
            </a:pPr>
            <a:r>
              <a:rPr lang="en-US" altLang="en-US" b="1" dirty="0">
                <a:latin typeface="Times New Roman" charset="0"/>
              </a:rPr>
              <a:t>	Probably the </a:t>
            </a:r>
            <a:r>
              <a:rPr lang="en-US" altLang="en-US" b="1" dirty="0">
                <a:solidFill>
                  <a:srgbClr val="FF0000"/>
                </a:solidFill>
                <a:latin typeface="Times New Roman" charset="0"/>
              </a:rPr>
              <a:t>2</a:t>
            </a:r>
            <a:r>
              <a:rPr lang="en-US" altLang="en-US" b="1" baseline="30000" dirty="0">
                <a:solidFill>
                  <a:srgbClr val="FF0000"/>
                </a:solidFill>
                <a:latin typeface="Times New Roman" charset="0"/>
              </a:rPr>
              <a:t>nd</a:t>
            </a:r>
            <a:r>
              <a:rPr lang="en-US" altLang="en-US" b="1" dirty="0">
                <a:latin typeface="Times New Roman" charset="0"/>
              </a:rPr>
              <a:t> most important invention of 	the 20</a:t>
            </a:r>
            <a:r>
              <a:rPr lang="en-US" altLang="en-US" b="1" baseline="30000" dirty="0">
                <a:latin typeface="Times New Roman" charset="0"/>
              </a:rPr>
              <a:t>th</a:t>
            </a:r>
            <a:r>
              <a:rPr lang="en-US" altLang="en-US" b="1" dirty="0">
                <a:latin typeface="Times New Roman" charset="0"/>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anim calcmode="lin" valueType="num">
                                      <p:cBhvr additive="base">
                                        <p:cTn id="11"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752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7523">
                                            <p:txEl>
                                              <p:pRg st="3" end="3"/>
                                            </p:txEl>
                                          </p:spTgt>
                                        </p:tgtEl>
                                        <p:attrNameLst>
                                          <p:attrName>style.visibility</p:attrName>
                                        </p:attrNameLst>
                                      </p:cBhvr>
                                      <p:to>
                                        <p:strVal val="visible"/>
                                      </p:to>
                                    </p:set>
                                    <p:anim calcmode="lin" valueType="num">
                                      <p:cBhvr additive="base">
                                        <p:cTn id="15"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Object 3">
            <a:extLst>
              <a:ext uri="{FF2B5EF4-FFF2-40B4-BE49-F238E27FC236}">
                <a16:creationId xmlns:a16="http://schemas.microsoft.com/office/drawing/2014/main" id="{6083B025-27A4-00C6-357C-6AD428FEB796}"/>
              </a:ext>
            </a:extLst>
          </p:cNvPr>
          <p:cNvGraphicFramePr>
            <a:graphicFrameLocks noChangeAspect="1"/>
          </p:cNvGraphicFramePr>
          <p:nvPr/>
        </p:nvGraphicFramePr>
        <p:xfrm>
          <a:off x="1270000" y="419100"/>
          <a:ext cx="6604000" cy="6019800"/>
        </p:xfrm>
        <a:graphic>
          <a:graphicData uri="http://schemas.openxmlformats.org/presentationml/2006/ole">
            <mc:AlternateContent xmlns:mc="http://schemas.openxmlformats.org/markup-compatibility/2006">
              <mc:Choice xmlns:v="urn:schemas-microsoft-com:vml" Requires="v">
                <p:oleObj name="Document" r:id="rId2" imgW="26416000" imgH="24079200" progId="Word.Document.12">
                  <p:embed/>
                </p:oleObj>
              </mc:Choice>
              <mc:Fallback>
                <p:oleObj name="Document" r:id="rId2" imgW="26416000" imgH="24079200"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419100"/>
                        <a:ext cx="660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3300F6FD-6AAA-BC48-1328-483A7EE71633}"/>
              </a:ext>
            </a:extLst>
          </p:cNvPr>
          <p:cNvSpPr txBox="1"/>
          <p:nvPr/>
        </p:nvSpPr>
        <p:spPr>
          <a:xfrm>
            <a:off x="6019800" y="685800"/>
            <a:ext cx="1066800" cy="369888"/>
          </a:xfrm>
          <a:prstGeom prst="rect">
            <a:avLst/>
          </a:prstGeom>
          <a:solidFill>
            <a:schemeClr val="tx1"/>
          </a:solidFill>
        </p:spPr>
        <p:txBody>
          <a:bodyPr>
            <a:spAutoFit/>
          </a:bodyPr>
          <a:lstStyle/>
          <a:p>
            <a:pPr>
              <a:defRPr/>
            </a:pPr>
            <a:r>
              <a:rPr lang="en-US" dirty="0"/>
              <a:t>d</a:t>
            </a:r>
            <a:r>
              <a:rPr lang="en-US" dirty="0">
                <a:solidFill>
                  <a:schemeClr val="accent4">
                    <a:lumMod val="10000"/>
                  </a:schemeClr>
                </a:solidFill>
              </a:rPr>
              <a:t>2021</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a:extLst>
              <a:ext uri="{FF2B5EF4-FFF2-40B4-BE49-F238E27FC236}">
                <a16:creationId xmlns:a16="http://schemas.microsoft.com/office/drawing/2014/main" id="{DA7DCCA5-68DF-5C36-DB75-E3C3D92076F4}"/>
              </a:ext>
            </a:extLst>
          </p:cNvPr>
          <p:cNvGraphicFramePr>
            <a:graphicFrameLocks noChangeAspect="1"/>
          </p:cNvGraphicFramePr>
          <p:nvPr/>
        </p:nvGraphicFramePr>
        <p:xfrm>
          <a:off x="457200" y="698500"/>
          <a:ext cx="8229600" cy="5461000"/>
        </p:xfrm>
        <a:graphic>
          <a:graphicData uri="http://schemas.openxmlformats.org/presentationml/2006/ole">
            <mc:AlternateContent xmlns:mc="http://schemas.openxmlformats.org/markup-compatibility/2006">
              <mc:Choice xmlns:v="urn:schemas-microsoft-com:vml" Requires="v">
                <p:oleObj name="Document" r:id="rId2" imgW="32918400" imgH="21844000" progId="Word.Document.12">
                  <p:embed/>
                </p:oleObj>
              </mc:Choice>
              <mc:Fallback>
                <p:oleObj name="Document" r:id="rId2" imgW="32918400" imgH="21844000" progId="Word.Document.1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98500"/>
                        <a:ext cx="82296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4" name="Rectangle 310">
            <a:extLst>
              <a:ext uri="{FF2B5EF4-FFF2-40B4-BE49-F238E27FC236}">
                <a16:creationId xmlns:a16="http://schemas.microsoft.com/office/drawing/2014/main" id="{D67D3F62-4EE2-56B8-B3FC-2B98C75D54CD}"/>
              </a:ext>
            </a:extLst>
          </p:cNvPr>
          <p:cNvSpPr>
            <a:spLocks noGrp="1" noChangeArrowheads="1"/>
          </p:cNvSpPr>
          <p:nvPr>
            <p:ph type="title"/>
          </p:nvPr>
        </p:nvSpPr>
        <p:spPr/>
        <p:txBody>
          <a:bodyPr/>
          <a:lstStyle/>
          <a:p>
            <a:pPr eaLnBrk="1" hangingPunct="1">
              <a:defRPr/>
            </a:pPr>
            <a:r>
              <a:rPr lang="en-US" altLang="en-US" sz="3200" dirty="0"/>
              <a:t>Domain Statistics as of </a:t>
            </a:r>
            <a:br>
              <a:rPr lang="en-US" altLang="en-US" sz="3200" dirty="0"/>
            </a:br>
            <a:r>
              <a:rPr lang="en-US" altLang="en-US" sz="3200" dirty="0"/>
              <a:t>9 / 2020</a:t>
            </a:r>
          </a:p>
        </p:txBody>
      </p:sp>
      <p:sp>
        <p:nvSpPr>
          <p:cNvPr id="190775" name="Rectangle 311">
            <a:extLst>
              <a:ext uri="{FF2B5EF4-FFF2-40B4-BE49-F238E27FC236}">
                <a16:creationId xmlns:a16="http://schemas.microsoft.com/office/drawing/2014/main" id="{A7C0C53E-A0FC-882B-C1CC-B6D50472646A}"/>
              </a:ext>
            </a:extLst>
          </p:cNvPr>
          <p:cNvSpPr>
            <a:spLocks noGrp="1" noChangeArrowheads="1"/>
          </p:cNvSpPr>
          <p:nvPr>
            <p:ph type="body" idx="1"/>
          </p:nvPr>
        </p:nvSpPr>
        <p:spPr>
          <a:xfrm>
            <a:off x="457200" y="2057400"/>
            <a:ext cx="8229600" cy="4530725"/>
          </a:xfrm>
        </p:spPr>
        <p:txBody>
          <a:bodyPr/>
          <a:lstStyle/>
          <a:p>
            <a:pPr eaLnBrk="1" hangingPunct="1">
              <a:buFont typeface="Wingdings" charset="0"/>
              <a:buChar char="n"/>
              <a:defRPr/>
            </a:pPr>
            <a:r>
              <a:rPr lang="en-US" sz="2800" dirty="0">
                <a:cs typeface="+mn-cs"/>
              </a:rPr>
              <a:t>   330,000,000 active domains</a:t>
            </a:r>
          </a:p>
          <a:p>
            <a:pPr eaLnBrk="1" hangingPunct="1">
              <a:buFont typeface="Wingdings" charset="0"/>
              <a:buChar char="n"/>
              <a:defRPr/>
            </a:pPr>
            <a:endParaRPr lang="en-US" sz="2800" dirty="0">
              <a:cs typeface="+mn-cs"/>
            </a:endParaRPr>
          </a:p>
          <a:p>
            <a:pPr eaLnBrk="1" hangingPunct="1">
              <a:buFont typeface="Wingdings" charset="0"/>
              <a:buChar char="n"/>
              <a:defRPr/>
            </a:pPr>
            <a:r>
              <a:rPr lang="en-US" sz="2800" dirty="0">
                <a:cs typeface="+mn-cs"/>
              </a:rPr>
              <a:t>   386,000,000 deleted domains</a:t>
            </a:r>
          </a:p>
          <a:p>
            <a:pPr eaLnBrk="1" hangingPunct="1">
              <a:buFont typeface="Wingdings" charset="0"/>
              <a:buChar char="n"/>
              <a:defRPr/>
            </a:pPr>
            <a:endParaRPr lang="en-US" sz="2800" dirty="0">
              <a:cs typeface="+mn-cs"/>
            </a:endParaRPr>
          </a:p>
          <a:p>
            <a:pPr eaLnBrk="1" hangingPunct="1">
              <a:buFont typeface="Wingdings" charset="0"/>
              <a:buChar char="n"/>
              <a:defRPr/>
            </a:pPr>
            <a:endParaRPr lang="en-US" sz="2800" dirty="0">
              <a:cs typeface="+mn-cs"/>
            </a:endParaRPr>
          </a:p>
          <a:p>
            <a:pPr eaLnBrk="1" hangingPunct="1">
              <a:buFont typeface="Wingdings" charset="0"/>
              <a:buChar char="n"/>
              <a:defRPr/>
            </a:pPr>
            <a:endParaRPr lang="en-US" sz="2800" dirty="0">
              <a:cs typeface="+mn-cs"/>
            </a:endParaRPr>
          </a:p>
          <a:p>
            <a:pPr marL="0" indent="0" eaLnBrk="1" hangingPunct="1">
              <a:buFont typeface="Wingdings" pitchFamily="2" charset="2"/>
              <a:buNone/>
              <a:defRPr/>
            </a:pPr>
            <a:endParaRPr lang="en-US" sz="2800" dirty="0">
              <a:cs typeface="+mn-cs"/>
            </a:endParaRPr>
          </a:p>
        </p:txBody>
      </p:sp>
      <p:sp>
        <p:nvSpPr>
          <p:cNvPr id="190776" name="Rectangle 312">
            <a:extLst>
              <a:ext uri="{FF2B5EF4-FFF2-40B4-BE49-F238E27FC236}">
                <a16:creationId xmlns:a16="http://schemas.microsoft.com/office/drawing/2014/main" id="{E31AB5AB-EBA7-7E84-1990-4440CD5D8A1C}"/>
              </a:ext>
            </a:extLst>
          </p:cNvPr>
          <p:cNvSpPr>
            <a:spLocks noChangeArrowheads="1"/>
          </p:cNvSpPr>
          <p:nvPr/>
        </p:nvSpPr>
        <p:spPr bwMode="auto">
          <a:xfrm>
            <a:off x="457200" y="3733800"/>
            <a:ext cx="8404225" cy="2074863"/>
          </a:xfrm>
          <a:prstGeom prst="rect">
            <a:avLst/>
          </a:prstGeom>
          <a:noFill/>
          <a:ln>
            <a:noFill/>
          </a:ln>
          <a:effectLst/>
        </p:spPr>
        <p:txBody>
          <a:bodyPr wrap="none">
            <a:spAutoFit/>
          </a:bodyPr>
          <a:lstStyle/>
          <a:p>
            <a:pPr eaLnBrk="1" hangingPunct="1">
              <a:spcBef>
                <a:spcPct val="20000"/>
              </a:spcBef>
              <a:buClr>
                <a:schemeClr val="hlink"/>
              </a:buClr>
              <a:buSzPct val="60000"/>
              <a:buFont typeface="Wingdings" charset="0"/>
              <a:buChar char="n"/>
              <a:defRPr/>
            </a:pPr>
            <a:r>
              <a:rPr lang="en-US" sz="2800" dirty="0">
                <a:effectLst>
                  <a:outerShdw blurRad="38100" dist="38100" dir="2700000" algn="tl">
                    <a:srgbClr val="000000"/>
                  </a:outerShdw>
                </a:effectLst>
                <a:latin typeface="Verdana" charset="0"/>
                <a:ea typeface="ＭＳ Ｐゴシック" charset="0"/>
              </a:rPr>
              <a:t>     80,000 domains added in past 24 hours</a:t>
            </a:r>
          </a:p>
          <a:p>
            <a:pPr eaLnBrk="1" hangingPunct="1">
              <a:spcBef>
                <a:spcPct val="20000"/>
              </a:spcBef>
              <a:buClr>
                <a:schemeClr val="hlink"/>
              </a:buClr>
              <a:buSzPct val="60000"/>
              <a:buFont typeface="Wingdings" charset="0"/>
              <a:buChar char="n"/>
              <a:defRPr/>
            </a:pPr>
            <a:r>
              <a:rPr lang="en-US" sz="2800" dirty="0">
                <a:effectLst>
                  <a:outerShdw blurRad="38100" dist="38100" dir="2700000" algn="tl">
                    <a:srgbClr val="000000"/>
                  </a:outerShdw>
                </a:effectLst>
                <a:latin typeface="Verdana" charset="0"/>
                <a:ea typeface="ＭＳ Ｐゴシック" charset="0"/>
              </a:rPr>
              <a:t>     93,000 domains deleted in past 24 hours</a:t>
            </a:r>
          </a:p>
          <a:p>
            <a:pPr eaLnBrk="1" hangingPunct="1">
              <a:spcBef>
                <a:spcPct val="20000"/>
              </a:spcBef>
              <a:buClr>
                <a:schemeClr val="hlink"/>
              </a:buClr>
              <a:buSzPct val="60000"/>
              <a:buFont typeface="Wingdings" charset="0"/>
              <a:buChar char="n"/>
              <a:defRPr/>
            </a:pPr>
            <a:r>
              <a:rPr lang="en-US" sz="2800" dirty="0">
                <a:effectLst>
                  <a:outerShdw blurRad="38100" dist="38100" dir="2700000" algn="tl">
                    <a:srgbClr val="000000"/>
                  </a:outerShdw>
                </a:effectLst>
                <a:latin typeface="Verdana" charset="0"/>
                <a:ea typeface="ＭＳ Ｐゴシック" charset="0"/>
              </a:rPr>
              <a:t>     Over 2 Billion registered websites</a:t>
            </a:r>
          </a:p>
          <a:p>
            <a:pPr eaLnBrk="1" hangingPunct="1">
              <a:spcBef>
                <a:spcPct val="20000"/>
              </a:spcBef>
              <a:buClr>
                <a:schemeClr val="hlink"/>
              </a:buClr>
              <a:buSzPct val="60000"/>
              <a:buFont typeface="Wingdings" charset="0"/>
              <a:buChar char="n"/>
              <a:defRPr/>
            </a:pPr>
            <a:endParaRPr lang="en-US" sz="2800" dirty="0">
              <a:effectLst>
                <a:outerShdw blurRad="38100" dist="38100" dir="2700000" algn="tl">
                  <a:srgbClr val="000000"/>
                </a:outerShdw>
              </a:effectLst>
              <a:latin typeface="Verdana"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F77F668-1CBA-0D0B-248E-8D7433845844}"/>
              </a:ext>
            </a:extLst>
          </p:cNvPr>
          <p:cNvSpPr>
            <a:spLocks noGrp="1" noChangeArrowheads="1"/>
          </p:cNvSpPr>
          <p:nvPr>
            <p:ph type="title"/>
          </p:nvPr>
        </p:nvSpPr>
        <p:spPr/>
        <p:txBody>
          <a:bodyPr/>
          <a:lstStyle/>
          <a:p>
            <a:pPr eaLnBrk="1" hangingPunct="1">
              <a:defRPr/>
            </a:pPr>
            <a:r>
              <a:rPr lang="en-US" altLang="en-US"/>
              <a:t>So….What is the Internet?</a:t>
            </a:r>
          </a:p>
        </p:txBody>
      </p:sp>
      <p:sp>
        <p:nvSpPr>
          <p:cNvPr id="109571" name="Rectangle 3">
            <a:extLst>
              <a:ext uri="{FF2B5EF4-FFF2-40B4-BE49-F238E27FC236}">
                <a16:creationId xmlns:a16="http://schemas.microsoft.com/office/drawing/2014/main" id="{FFA3840E-A6D9-DA1A-94C5-1DF86AA3B7AF}"/>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800" b="1">
                <a:latin typeface="Times New Roman" charset="0"/>
              </a:rPr>
              <a:t>a loose confederation of data communication networks</a:t>
            </a:r>
          </a:p>
          <a:p>
            <a:pPr eaLnBrk="1" hangingPunct="1">
              <a:lnSpc>
                <a:spcPct val="90000"/>
              </a:lnSpc>
              <a:buFont typeface="Wingdings" charset="2"/>
              <a:buNone/>
              <a:defRPr/>
            </a:pPr>
            <a:endParaRPr lang="en-US" altLang="en-US" sz="2800" b="1">
              <a:latin typeface="Times New Roman" charset="0"/>
            </a:endParaRPr>
          </a:p>
          <a:p>
            <a:pPr eaLnBrk="1" hangingPunct="1">
              <a:lnSpc>
                <a:spcPct val="90000"/>
              </a:lnSpc>
              <a:buFont typeface="Wingdings" charset="2"/>
              <a:buChar char="n"/>
              <a:defRPr/>
            </a:pPr>
            <a:r>
              <a:rPr lang="en-US" altLang="en-US" sz="2800" b="1">
                <a:latin typeface="Times New Roman" charset="0"/>
              </a:rPr>
              <a:t>“data communications”: sending digital information from computer to computer</a:t>
            </a:r>
          </a:p>
          <a:p>
            <a:pPr eaLnBrk="1" hangingPunct="1">
              <a:lnSpc>
                <a:spcPct val="90000"/>
              </a:lnSpc>
              <a:buFont typeface="Wingdings" charset="2"/>
              <a:buNone/>
              <a:defRPr/>
            </a:pPr>
            <a:endParaRPr lang="en-US" altLang="en-US" sz="2800" b="1">
              <a:latin typeface="Times New Roman" charset="0"/>
            </a:endParaRPr>
          </a:p>
          <a:p>
            <a:pPr eaLnBrk="1" hangingPunct="1">
              <a:lnSpc>
                <a:spcPct val="90000"/>
              </a:lnSpc>
              <a:buFont typeface="Wingdings" charset="2"/>
              <a:buChar char="n"/>
              <a:defRPr/>
            </a:pPr>
            <a:r>
              <a:rPr lang="en-US" altLang="en-US" sz="2800" b="1">
                <a:latin typeface="Times New Roman" charset="0"/>
              </a:rPr>
              <a:t>“information highway” connecting far corners of the world</a:t>
            </a:r>
          </a:p>
          <a:p>
            <a:pPr eaLnBrk="1" hangingPunct="1">
              <a:lnSpc>
                <a:spcPct val="90000"/>
              </a:lnSpc>
              <a:buFont typeface="Wingdings" charset="2"/>
              <a:buNone/>
              <a:defRPr/>
            </a:pPr>
            <a:endParaRPr lang="en-US" altLang="en-US" sz="2800" b="1">
              <a:latin typeface="Times New Roman" charset="0"/>
            </a:endParaRPr>
          </a:p>
          <a:p>
            <a:pPr eaLnBrk="1" hangingPunct="1">
              <a:lnSpc>
                <a:spcPct val="90000"/>
              </a:lnSpc>
              <a:buFont typeface="Wingdings" charset="2"/>
              <a:buChar char="n"/>
              <a:defRPr/>
            </a:pPr>
            <a:r>
              <a:rPr lang="en-US" altLang="en-US" sz="2800" b="1">
                <a:latin typeface="Times New Roman" charset="0"/>
              </a:rPr>
              <a:t>an open, distributed system: no central 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1">
                                            <p:txEl>
                                              <p:pRg st="2" end="2"/>
                                            </p:txEl>
                                          </p:spTgt>
                                        </p:tgtEl>
                                        <p:attrNameLst>
                                          <p:attrName>style.visibility</p:attrName>
                                        </p:attrNameLst>
                                      </p:cBhvr>
                                      <p:to>
                                        <p:strVal val="visible"/>
                                      </p:to>
                                    </p:set>
                                    <p:animEffect transition="in" filter="dissolve">
                                      <p:cBhvr>
                                        <p:cTn id="12" dur="500"/>
                                        <p:tgtEl>
                                          <p:spTgt spid="1095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9571">
                                            <p:txEl>
                                              <p:pRg st="4" end="4"/>
                                            </p:txEl>
                                          </p:spTgt>
                                        </p:tgtEl>
                                        <p:attrNameLst>
                                          <p:attrName>style.visibility</p:attrName>
                                        </p:attrNameLst>
                                      </p:cBhvr>
                                      <p:to>
                                        <p:strVal val="visible"/>
                                      </p:to>
                                    </p:set>
                                    <p:animEffect transition="in" filter="dissolve">
                                      <p:cBhvr>
                                        <p:cTn id="17" dur="500"/>
                                        <p:tgtEl>
                                          <p:spTgt spid="1095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9571">
                                            <p:txEl>
                                              <p:pRg st="6" end="6"/>
                                            </p:txEl>
                                          </p:spTgt>
                                        </p:tgtEl>
                                        <p:attrNameLst>
                                          <p:attrName>style.visibility</p:attrName>
                                        </p:attrNameLst>
                                      </p:cBhvr>
                                      <p:to>
                                        <p:strVal val="visible"/>
                                      </p:to>
                                    </p:set>
                                    <p:animEffect transition="in" filter="dissolve">
                                      <p:cBhvr>
                                        <p:cTn id="22" dur="500"/>
                                        <p:tgtEl>
                                          <p:spTgt spid="1095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05A5AD2A-BD20-3643-49DB-3A7385AE404D}"/>
              </a:ext>
            </a:extLst>
          </p:cNvPr>
          <p:cNvSpPr>
            <a:spLocks noGrp="1" noChangeArrowheads="1"/>
          </p:cNvSpPr>
          <p:nvPr>
            <p:ph type="title"/>
          </p:nvPr>
        </p:nvSpPr>
        <p:spPr>
          <a:xfrm>
            <a:off x="457200" y="533400"/>
            <a:ext cx="8229600" cy="606425"/>
          </a:xfrm>
        </p:spPr>
        <p:txBody>
          <a:bodyPr/>
          <a:lstStyle/>
          <a:p>
            <a:pPr eaLnBrk="1" hangingPunct="1">
              <a:defRPr/>
            </a:pPr>
            <a:r>
              <a:rPr lang="en-US" altLang="en-US" sz="2800" dirty="0"/>
              <a:t>Most Popular Internet Applications</a:t>
            </a:r>
            <a:r>
              <a:rPr lang="en-US" altLang="en-US" dirty="0"/>
              <a:t>	</a:t>
            </a:r>
          </a:p>
        </p:txBody>
      </p:sp>
      <p:sp>
        <p:nvSpPr>
          <p:cNvPr id="110595" name="Rectangle 3">
            <a:extLst>
              <a:ext uri="{FF2B5EF4-FFF2-40B4-BE49-F238E27FC236}">
                <a16:creationId xmlns:a16="http://schemas.microsoft.com/office/drawing/2014/main" id="{4D5A3E4C-7231-6CA8-1C30-1443F5D494E8}"/>
              </a:ext>
            </a:extLst>
          </p:cNvPr>
          <p:cNvSpPr>
            <a:spLocks noGrp="1" noChangeArrowheads="1"/>
          </p:cNvSpPr>
          <p:nvPr>
            <p:ph type="body" idx="1"/>
          </p:nvPr>
        </p:nvSpPr>
        <p:spPr>
          <a:xfrm>
            <a:off x="228600" y="2895600"/>
            <a:ext cx="8229600" cy="3186113"/>
          </a:xfrm>
        </p:spPr>
        <p:txBody>
          <a:bodyPr/>
          <a:lstStyle/>
          <a:p>
            <a:pPr eaLnBrk="1" hangingPunct="1">
              <a:lnSpc>
                <a:spcPct val="80000"/>
              </a:lnSpc>
              <a:buFont typeface="Wingdings" charset="2"/>
              <a:buChar char="n"/>
              <a:defRPr/>
            </a:pPr>
            <a:r>
              <a:rPr lang="en-US" altLang="en-US" sz="2000" dirty="0"/>
              <a:t>electronic mail (still </a:t>
            </a:r>
            <a:r>
              <a:rPr lang="en-US" altLang="en-US" sz="2000" dirty="0" err="1"/>
              <a:t>numero</a:t>
            </a:r>
            <a:r>
              <a:rPr lang="en-US" altLang="en-US" sz="2000" dirty="0"/>
              <a:t> </a:t>
            </a:r>
            <a:r>
              <a:rPr lang="en-US" altLang="en-US" sz="2000" dirty="0" err="1"/>
              <a:t>uno</a:t>
            </a:r>
            <a:r>
              <a:rPr lang="en-US" altLang="en-US" sz="2000" dirty="0"/>
              <a:t>)</a:t>
            </a:r>
          </a:p>
          <a:p>
            <a:pPr eaLnBrk="1" hangingPunct="1">
              <a:lnSpc>
                <a:spcPct val="80000"/>
              </a:lnSpc>
              <a:buFont typeface="Wingdings" charset="2"/>
              <a:buChar char="n"/>
              <a:defRPr/>
            </a:pPr>
            <a:r>
              <a:rPr lang="en-US" altLang="en-US" sz="2000" dirty="0"/>
              <a:t>file transfers (FTP)</a:t>
            </a:r>
          </a:p>
          <a:p>
            <a:pPr eaLnBrk="1" hangingPunct="1">
              <a:lnSpc>
                <a:spcPct val="80000"/>
              </a:lnSpc>
              <a:buFont typeface="Wingdings" charset="2"/>
              <a:buChar char="n"/>
              <a:defRPr/>
            </a:pPr>
            <a:r>
              <a:rPr lang="en-US" altLang="en-US" sz="2000" dirty="0"/>
              <a:t>World Wide Web (WWW)</a:t>
            </a:r>
          </a:p>
          <a:p>
            <a:pPr eaLnBrk="1" hangingPunct="1">
              <a:lnSpc>
                <a:spcPct val="80000"/>
              </a:lnSpc>
              <a:buFont typeface="Wingdings" charset="2"/>
              <a:buChar char="n"/>
              <a:defRPr/>
            </a:pPr>
            <a:r>
              <a:rPr lang="en-US" altLang="en-US" sz="2000" dirty="0"/>
              <a:t>Podcasting and streaming audio</a:t>
            </a:r>
          </a:p>
          <a:p>
            <a:pPr eaLnBrk="1" hangingPunct="1">
              <a:lnSpc>
                <a:spcPct val="80000"/>
              </a:lnSpc>
              <a:buFont typeface="Wingdings" charset="2"/>
              <a:buChar char="n"/>
              <a:defRPr/>
            </a:pPr>
            <a:r>
              <a:rPr lang="en-US" altLang="en-US" sz="2000" dirty="0"/>
              <a:t>Streaming Video</a:t>
            </a:r>
          </a:p>
          <a:p>
            <a:pPr eaLnBrk="1" hangingPunct="1">
              <a:lnSpc>
                <a:spcPct val="80000"/>
              </a:lnSpc>
              <a:buFont typeface="Wingdings" charset="2"/>
              <a:buChar char="n"/>
              <a:defRPr/>
            </a:pPr>
            <a:r>
              <a:rPr lang="en-US" altLang="en-US" sz="2000" dirty="0"/>
              <a:t>IM (Internet Relay Chat)</a:t>
            </a:r>
          </a:p>
          <a:p>
            <a:pPr eaLnBrk="1" hangingPunct="1">
              <a:lnSpc>
                <a:spcPct val="80000"/>
              </a:lnSpc>
              <a:buFont typeface="Wingdings" charset="2"/>
              <a:buChar char="n"/>
              <a:defRPr/>
            </a:pPr>
            <a:r>
              <a:rPr lang="en-US" altLang="en-US" sz="2000" dirty="0"/>
              <a:t>Video Conferencing</a:t>
            </a:r>
          </a:p>
          <a:p>
            <a:pPr eaLnBrk="1" hangingPunct="1">
              <a:lnSpc>
                <a:spcPct val="80000"/>
              </a:lnSpc>
              <a:buFont typeface="Wingdings" charset="2"/>
              <a:buChar char="n"/>
              <a:defRPr/>
            </a:pPr>
            <a:r>
              <a:rPr lang="en-US" altLang="en-US" sz="2000" dirty="0"/>
              <a:t>Voice over IP (VOIP)</a:t>
            </a:r>
          </a:p>
          <a:p>
            <a:pPr eaLnBrk="1" hangingPunct="1">
              <a:lnSpc>
                <a:spcPct val="80000"/>
              </a:lnSpc>
              <a:buFont typeface="Wingdings" charset="2"/>
              <a:buChar char="n"/>
              <a:defRPr/>
            </a:pPr>
            <a:r>
              <a:rPr lang="en-US" altLang="en-US" sz="2000" dirty="0"/>
              <a:t>Facebook, Google Apps, Twitter, Instagram, Games, and on and on</a:t>
            </a:r>
            <a:r>
              <a:rPr lang="is-IS" altLang="en-US" sz="2000" dirty="0"/>
              <a:t>…..</a:t>
            </a:r>
            <a:endParaRPr lang="en-US" altLang="en-US" sz="2000" dirty="0"/>
          </a:p>
        </p:txBody>
      </p:sp>
      <p:sp>
        <p:nvSpPr>
          <p:cNvPr id="32771" name="Text Box 4">
            <a:extLst>
              <a:ext uri="{FF2B5EF4-FFF2-40B4-BE49-F238E27FC236}">
                <a16:creationId xmlns:a16="http://schemas.microsoft.com/office/drawing/2014/main" id="{08BBF45B-B5D5-03A0-581B-64086F15DAF3}"/>
              </a:ext>
            </a:extLst>
          </p:cNvPr>
          <p:cNvSpPr txBox="1">
            <a:spLocks noChangeArrowheads="1"/>
          </p:cNvSpPr>
          <p:nvPr/>
        </p:nvSpPr>
        <p:spPr bwMode="auto">
          <a:xfrm>
            <a:off x="914400" y="1600200"/>
            <a:ext cx="7086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2400">
                <a:latin typeface="Arial Black" panose="020B0604020202020204" pitchFamily="34" charset="0"/>
              </a:rPr>
              <a:t> a variety of applications (software) for      	sending and receiving information</a:t>
            </a:r>
            <a:endParaRPr lang="en-US" altLang="en-US" sz="24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Effect transition="in" filter="dissolve">
                                      <p:cBhvr>
                                        <p:cTn id="7" dur="500"/>
                                        <p:tgtEl>
                                          <p:spTgt spid="110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0595">
                                            <p:txEl>
                                              <p:pRg st="1" end="1"/>
                                            </p:txEl>
                                          </p:spTgt>
                                        </p:tgtEl>
                                        <p:attrNameLst>
                                          <p:attrName>style.visibility</p:attrName>
                                        </p:attrNameLst>
                                      </p:cBhvr>
                                      <p:to>
                                        <p:strVal val="visible"/>
                                      </p:to>
                                    </p:set>
                                    <p:animEffect transition="in" filter="dissolve">
                                      <p:cBhvr>
                                        <p:cTn id="12" dur="500"/>
                                        <p:tgtEl>
                                          <p:spTgt spid="1105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0595">
                                            <p:txEl>
                                              <p:pRg st="2" end="2"/>
                                            </p:txEl>
                                          </p:spTgt>
                                        </p:tgtEl>
                                        <p:attrNameLst>
                                          <p:attrName>style.visibility</p:attrName>
                                        </p:attrNameLst>
                                      </p:cBhvr>
                                      <p:to>
                                        <p:strVal val="visible"/>
                                      </p:to>
                                    </p:set>
                                    <p:animEffect transition="in" filter="dissolve">
                                      <p:cBhvr>
                                        <p:cTn id="17" dur="500"/>
                                        <p:tgtEl>
                                          <p:spTgt spid="110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0595">
                                            <p:txEl>
                                              <p:pRg st="3" end="3"/>
                                            </p:txEl>
                                          </p:spTgt>
                                        </p:tgtEl>
                                        <p:attrNameLst>
                                          <p:attrName>style.visibility</p:attrName>
                                        </p:attrNameLst>
                                      </p:cBhvr>
                                      <p:to>
                                        <p:strVal val="visible"/>
                                      </p:to>
                                    </p:set>
                                    <p:animEffect transition="in" filter="dissolve">
                                      <p:cBhvr>
                                        <p:cTn id="22" dur="500"/>
                                        <p:tgtEl>
                                          <p:spTgt spid="1105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0595">
                                            <p:txEl>
                                              <p:pRg st="4" end="4"/>
                                            </p:txEl>
                                          </p:spTgt>
                                        </p:tgtEl>
                                        <p:attrNameLst>
                                          <p:attrName>style.visibility</p:attrName>
                                        </p:attrNameLst>
                                      </p:cBhvr>
                                      <p:to>
                                        <p:strVal val="visible"/>
                                      </p:to>
                                    </p:set>
                                    <p:animEffect transition="in" filter="dissolve">
                                      <p:cBhvr>
                                        <p:cTn id="27" dur="500"/>
                                        <p:tgtEl>
                                          <p:spTgt spid="1105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0595">
                                            <p:txEl>
                                              <p:pRg st="5" end="5"/>
                                            </p:txEl>
                                          </p:spTgt>
                                        </p:tgtEl>
                                        <p:attrNameLst>
                                          <p:attrName>style.visibility</p:attrName>
                                        </p:attrNameLst>
                                      </p:cBhvr>
                                      <p:to>
                                        <p:strVal val="visible"/>
                                      </p:to>
                                    </p:set>
                                    <p:animEffect transition="in" filter="dissolve">
                                      <p:cBhvr>
                                        <p:cTn id="32" dur="500"/>
                                        <p:tgtEl>
                                          <p:spTgt spid="1105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0595">
                                            <p:txEl>
                                              <p:pRg st="6" end="6"/>
                                            </p:txEl>
                                          </p:spTgt>
                                        </p:tgtEl>
                                        <p:attrNameLst>
                                          <p:attrName>style.visibility</p:attrName>
                                        </p:attrNameLst>
                                      </p:cBhvr>
                                      <p:to>
                                        <p:strVal val="visible"/>
                                      </p:to>
                                    </p:set>
                                    <p:animEffect transition="in" filter="dissolve">
                                      <p:cBhvr>
                                        <p:cTn id="37" dur="500"/>
                                        <p:tgtEl>
                                          <p:spTgt spid="1105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0595">
                                            <p:txEl>
                                              <p:pRg st="7" end="7"/>
                                            </p:txEl>
                                          </p:spTgt>
                                        </p:tgtEl>
                                        <p:attrNameLst>
                                          <p:attrName>style.visibility</p:attrName>
                                        </p:attrNameLst>
                                      </p:cBhvr>
                                      <p:to>
                                        <p:strVal val="visible"/>
                                      </p:to>
                                    </p:set>
                                    <p:animEffect transition="in" filter="dissolve">
                                      <p:cBhvr>
                                        <p:cTn id="42" dur="500"/>
                                        <p:tgtEl>
                                          <p:spTgt spid="11059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0595">
                                            <p:txEl>
                                              <p:pRg st="8" end="8"/>
                                            </p:txEl>
                                          </p:spTgt>
                                        </p:tgtEl>
                                        <p:attrNameLst>
                                          <p:attrName>style.visibility</p:attrName>
                                        </p:attrNameLst>
                                      </p:cBhvr>
                                      <p:to>
                                        <p:strVal val="visible"/>
                                      </p:to>
                                    </p:set>
                                    <p:animEffect transition="in" filter="dissolve">
                                      <p:cBhvr>
                                        <p:cTn id="47" dur="500"/>
                                        <p:tgtEl>
                                          <p:spTgt spid="1105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CA63DD27-0EEF-8E47-8F6F-5245A8ACBB50}"/>
              </a:ext>
            </a:extLst>
          </p:cNvPr>
          <p:cNvSpPr>
            <a:spLocks noGrp="1" noChangeArrowheads="1"/>
          </p:cNvSpPr>
          <p:nvPr>
            <p:ph type="title"/>
          </p:nvPr>
        </p:nvSpPr>
        <p:spPr/>
        <p:txBody>
          <a:bodyPr/>
          <a:lstStyle/>
          <a:p>
            <a:pPr eaLnBrk="1" hangingPunct="1">
              <a:defRPr/>
            </a:pPr>
            <a:r>
              <a:rPr lang="en-US" altLang="en-US"/>
              <a:t>Email  Stats</a:t>
            </a:r>
          </a:p>
        </p:txBody>
      </p:sp>
      <p:sp>
        <p:nvSpPr>
          <p:cNvPr id="193539" name="Rectangle 3">
            <a:extLst>
              <a:ext uri="{FF2B5EF4-FFF2-40B4-BE49-F238E27FC236}">
                <a16:creationId xmlns:a16="http://schemas.microsoft.com/office/drawing/2014/main" id="{9A1A37B5-B60E-8C11-EFC2-40BF507EE1D0}"/>
              </a:ext>
            </a:extLst>
          </p:cNvPr>
          <p:cNvSpPr>
            <a:spLocks noGrp="1" noChangeArrowheads="1"/>
          </p:cNvSpPr>
          <p:nvPr>
            <p:ph type="body" idx="1"/>
          </p:nvPr>
        </p:nvSpPr>
        <p:spPr/>
        <p:txBody>
          <a:bodyPr/>
          <a:lstStyle/>
          <a:p>
            <a:pPr eaLnBrk="1" hangingPunct="1">
              <a:buFont typeface="Wingdings" charset="2"/>
              <a:buChar char="n"/>
              <a:defRPr/>
            </a:pPr>
            <a:r>
              <a:rPr lang="en-US" altLang="en-US"/>
              <a:t>Approximately 170 Billion emails sent every day</a:t>
            </a:r>
          </a:p>
          <a:p>
            <a:pPr eaLnBrk="1" hangingPunct="1">
              <a:buFont typeface="Wingdings" charset="2"/>
              <a:buChar char="n"/>
              <a:defRPr/>
            </a:pPr>
            <a:endParaRPr lang="en-US" altLang="en-US"/>
          </a:p>
          <a:p>
            <a:pPr eaLnBrk="1" hangingPunct="1">
              <a:buFont typeface="Wingdings" charset="2"/>
              <a:buChar char="n"/>
              <a:defRPr/>
            </a:pPr>
            <a:r>
              <a:rPr lang="en-US" altLang="en-US"/>
              <a:t>70 percents of all emails are spam or infected with worms or viruses</a:t>
            </a:r>
          </a:p>
          <a:p>
            <a:pPr eaLnBrk="1" hangingPunct="1">
              <a:buFont typeface="Wingdings" charset="2"/>
              <a:buChar char="n"/>
              <a:defRPr/>
            </a:pPr>
            <a:endParaRPr lang="en-US" altLang="en-US"/>
          </a:p>
          <a:p>
            <a:pPr eaLnBrk="1" hangingPunct="1">
              <a:buFont typeface="Wingdings" charset="2"/>
              <a:buChar char="n"/>
              <a:defRPr/>
            </a:pPr>
            <a:r>
              <a:rPr lang="en-US" altLang="en-US"/>
              <a:t>1.1 Billion legitimate senders per day</a:t>
            </a:r>
          </a:p>
          <a:p>
            <a:pPr lvl="1" eaLnBrk="1" hangingPunct="1">
              <a:buFontTx/>
              <a:buNone/>
              <a:defRPr/>
            </a:pPr>
            <a:r>
              <a:rPr lang="en-US" altLang="en-US"/>
              <a:t>(One out of every six people)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081D87FB-BB32-CDB6-0657-77FE9F5B3431}"/>
              </a:ext>
            </a:extLst>
          </p:cNvPr>
          <p:cNvSpPr>
            <a:spLocks noGrp="1" noChangeArrowheads="1"/>
          </p:cNvSpPr>
          <p:nvPr>
            <p:ph type="title"/>
          </p:nvPr>
        </p:nvSpPr>
        <p:spPr>
          <a:xfrm>
            <a:off x="457200" y="544513"/>
            <a:ext cx="8229600" cy="606425"/>
          </a:xfrm>
        </p:spPr>
        <p:txBody>
          <a:bodyPr/>
          <a:lstStyle/>
          <a:p>
            <a:pPr eaLnBrk="1" hangingPunct="1">
              <a:defRPr/>
            </a:pPr>
            <a:r>
              <a:rPr lang="en-US" altLang="en-US"/>
              <a:t>Origins of the “Web”</a:t>
            </a:r>
          </a:p>
        </p:txBody>
      </p:sp>
      <p:sp>
        <p:nvSpPr>
          <p:cNvPr id="112643" name="Rectangle 3">
            <a:extLst>
              <a:ext uri="{FF2B5EF4-FFF2-40B4-BE49-F238E27FC236}">
                <a16:creationId xmlns:a16="http://schemas.microsoft.com/office/drawing/2014/main" id="{8B073179-3EDE-F9CA-A0DB-65021E5276AA}"/>
              </a:ext>
            </a:extLst>
          </p:cNvPr>
          <p:cNvSpPr>
            <a:spLocks noGrp="1" noChangeArrowheads="1"/>
          </p:cNvSpPr>
          <p:nvPr>
            <p:ph type="body" idx="1"/>
          </p:nvPr>
        </p:nvSpPr>
        <p:spPr>
          <a:xfrm>
            <a:off x="484188" y="1600200"/>
            <a:ext cx="8229600" cy="4530725"/>
          </a:xfrm>
        </p:spPr>
        <p:txBody>
          <a:bodyPr/>
          <a:lstStyle/>
          <a:p>
            <a:pPr eaLnBrk="1" hangingPunct="1">
              <a:buFont typeface="Wingdings" charset="2"/>
              <a:buChar char="n"/>
              <a:defRPr/>
            </a:pPr>
            <a:r>
              <a:rPr lang="en-US" altLang="en-US" sz="2400" dirty="0"/>
              <a:t>Tim Berners-Lee and CERN project (1989)</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First ever web page: </a:t>
            </a:r>
            <a:r>
              <a:rPr lang="en-US" sz="2400" dirty="0">
                <a:effectLst/>
                <a:hlinkClick r:id="rId2"/>
              </a:rPr>
              <a:t>http://info.cern.ch/hypertext/WWW/TheProject.html</a:t>
            </a:r>
            <a:endParaRPr lang="en-US" altLang="en-US" sz="2400" dirty="0"/>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Initially a distributed, hypertext system for disseminating physics and scientific research</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Pages based on a markup language that can be shared by different computer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dissolve">
                                      <p:cBhvr>
                                        <p:cTn id="7" dur="500"/>
                                        <p:tgtEl>
                                          <p:spTgt spid="11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dissolve">
                                      <p:cBhvr>
                                        <p:cTn id="12" dur="500"/>
                                        <p:tgtEl>
                                          <p:spTgt spid="1126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43">
                                            <p:txEl>
                                              <p:pRg st="4" end="4"/>
                                            </p:txEl>
                                          </p:spTgt>
                                        </p:tgtEl>
                                        <p:attrNameLst>
                                          <p:attrName>style.visibility</p:attrName>
                                        </p:attrNameLst>
                                      </p:cBhvr>
                                      <p:to>
                                        <p:strVal val="visible"/>
                                      </p:to>
                                    </p:set>
                                    <p:animEffect transition="in" filter="dissolve">
                                      <p:cBhvr>
                                        <p:cTn id="17" dur="500"/>
                                        <p:tgtEl>
                                          <p:spTgt spid="1126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43">
                                            <p:txEl>
                                              <p:pRg st="6" end="6"/>
                                            </p:txEl>
                                          </p:spTgt>
                                        </p:tgtEl>
                                        <p:attrNameLst>
                                          <p:attrName>style.visibility</p:attrName>
                                        </p:attrNameLst>
                                      </p:cBhvr>
                                      <p:to>
                                        <p:strVal val="visible"/>
                                      </p:to>
                                    </p:set>
                                    <p:animEffect transition="in" filter="dissolve">
                                      <p:cBhvr>
                                        <p:cTn id="22" dur="500"/>
                                        <p:tgtEl>
                                          <p:spTgt spid="1126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7850F2C-3344-8267-4C7A-79E8A7B05694}"/>
              </a:ext>
            </a:extLst>
          </p:cNvPr>
          <p:cNvSpPr>
            <a:spLocks noGrp="1" noChangeArrowheads="1"/>
          </p:cNvSpPr>
          <p:nvPr>
            <p:ph type="title"/>
          </p:nvPr>
        </p:nvSpPr>
        <p:spPr>
          <a:xfrm>
            <a:off x="457200" y="544513"/>
            <a:ext cx="8229600" cy="606425"/>
          </a:xfrm>
        </p:spPr>
        <p:txBody>
          <a:bodyPr/>
          <a:lstStyle/>
          <a:p>
            <a:pPr eaLnBrk="1" hangingPunct="1">
              <a:defRPr/>
            </a:pPr>
            <a:r>
              <a:rPr lang="en-US" altLang="en-US"/>
              <a:t>World Wide Web</a:t>
            </a:r>
          </a:p>
        </p:txBody>
      </p:sp>
      <p:sp>
        <p:nvSpPr>
          <p:cNvPr id="113667" name="Rectangle 3">
            <a:extLst>
              <a:ext uri="{FF2B5EF4-FFF2-40B4-BE49-F238E27FC236}">
                <a16:creationId xmlns:a16="http://schemas.microsoft.com/office/drawing/2014/main" id="{9A4EE09E-4ECE-6E25-8F20-60505E632B8D}"/>
              </a:ext>
            </a:extLst>
          </p:cNvPr>
          <p:cNvSpPr>
            <a:spLocks noGrp="1" noChangeArrowheads="1"/>
          </p:cNvSpPr>
          <p:nvPr>
            <p:ph type="body" idx="1"/>
          </p:nvPr>
        </p:nvSpPr>
        <p:spPr>
          <a:xfrm>
            <a:off x="838200" y="1600199"/>
            <a:ext cx="7772400" cy="4713287"/>
          </a:xfrm>
        </p:spPr>
        <p:txBody>
          <a:bodyPr/>
          <a:lstStyle/>
          <a:p>
            <a:pPr eaLnBrk="1" hangingPunct="1">
              <a:buFont typeface="Wingdings" charset="2"/>
              <a:buChar char="n"/>
              <a:defRPr/>
            </a:pPr>
            <a:r>
              <a:rPr lang="en-US" altLang="en-US" sz="2400" dirty="0"/>
              <a:t>An assortment of computers (web servers) connected by the Internet</a:t>
            </a:r>
          </a:p>
          <a:p>
            <a:pPr eaLnBrk="1" hangingPunct="1">
              <a:buFont typeface="Wingdings" charset="2"/>
              <a:buNone/>
              <a:defRPr/>
            </a:pPr>
            <a:endParaRPr lang="en-US" altLang="en-US" sz="2400" dirty="0"/>
          </a:p>
          <a:p>
            <a:pPr eaLnBrk="1" hangingPunct="1">
              <a:buFont typeface="Wingdings" charset="2"/>
              <a:buChar char="n"/>
              <a:defRPr/>
            </a:pPr>
            <a:r>
              <a:rPr lang="en-US" altLang="en-US" sz="2400" dirty="0"/>
              <a:t>employs a common protocol (standard) </a:t>
            </a:r>
            <a:r>
              <a:rPr lang="en-US" altLang="en-US" sz="2400" dirty="0">
                <a:solidFill>
                  <a:srgbClr val="FF0000"/>
                </a:solidFill>
              </a:rPr>
              <a:t>HTTP (</a:t>
            </a:r>
            <a:r>
              <a:rPr lang="en-US" altLang="en-US" sz="2400" dirty="0" err="1">
                <a:solidFill>
                  <a:srgbClr val="FF0000"/>
                </a:solidFill>
              </a:rPr>
              <a:t>hyperText</a:t>
            </a:r>
            <a:r>
              <a:rPr lang="en-US" altLang="en-US" sz="2400" dirty="0">
                <a:solidFill>
                  <a:srgbClr val="FF0000"/>
                </a:solidFill>
              </a:rPr>
              <a:t> transfer protocol),</a:t>
            </a:r>
            <a:r>
              <a:rPr lang="en-US" altLang="en-US" sz="2400" dirty="0"/>
              <a:t> basically “Text on Drugs”</a:t>
            </a:r>
          </a:p>
          <a:p>
            <a:pPr eaLnBrk="1" hangingPunct="1">
              <a:buFont typeface="Wingdings" charset="2"/>
              <a:buNone/>
              <a:defRPr/>
            </a:pPr>
            <a:endParaRPr lang="en-US" altLang="en-US" sz="2400" dirty="0"/>
          </a:p>
          <a:p>
            <a:pPr eaLnBrk="1" hangingPunct="1">
              <a:buFont typeface="Wingdings" charset="2"/>
              <a:buChar char="n"/>
              <a:defRPr/>
            </a:pPr>
            <a:r>
              <a:rPr lang="en-US" altLang="en-US" sz="2400" dirty="0"/>
              <a:t>Sending and receiving </a:t>
            </a:r>
            <a:r>
              <a:rPr lang="en-US" altLang="en-US" sz="2400" dirty="0">
                <a:solidFill>
                  <a:srgbClr val="FF0000"/>
                </a:solidFill>
              </a:rPr>
              <a:t>hypermedia</a:t>
            </a:r>
            <a:r>
              <a:rPr lang="en-US" altLang="en-US" sz="2400" dirty="0"/>
              <a:t> documents</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Hypertext pioneered at Brown!</a:t>
            </a:r>
          </a:p>
          <a:p>
            <a:pPr lvl="1" eaLnBrk="1" hangingPunct="1">
              <a:defRPr/>
            </a:pPr>
            <a:r>
              <a:rPr lang="en-US" altLang="en-US" sz="1800" dirty="0">
                <a:hlinkClick r:id="rId2"/>
              </a:rPr>
              <a:t>http://ei.cs.vt.edu/book/chap1/htx_hist.html</a:t>
            </a:r>
            <a:endParaRPr lang="en-US" altLang="en-US" sz="1800" dirty="0"/>
          </a:p>
          <a:p>
            <a:pPr lvl="1" eaLnBrk="1" hangingPunct="1">
              <a:defRPr/>
            </a:pPr>
            <a:endParaRPr lang="en-US" altLang="en-US" sz="1800" dirty="0"/>
          </a:p>
          <a:p>
            <a:pPr eaLnBrk="1" hangingPunct="1">
              <a:buFont typeface="Wingdings" charset="2"/>
              <a:buChar char="n"/>
              <a:defRPr/>
            </a:pPr>
            <a:endParaRPr lang="en-US" altLang="en-US" sz="2400" dirty="0"/>
          </a:p>
          <a:p>
            <a:pPr eaLnBrk="1" hangingPunct="1">
              <a:buFont typeface="Wingdings" charset="2"/>
              <a:buChar char="n"/>
              <a:defRPr/>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dissolve">
                                      <p:cBhvr>
                                        <p:cTn id="7" dur="500"/>
                                        <p:tgtEl>
                                          <p:spTgt spid="1136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667">
                                            <p:txEl>
                                              <p:pRg st="2" end="2"/>
                                            </p:txEl>
                                          </p:spTgt>
                                        </p:tgtEl>
                                        <p:attrNameLst>
                                          <p:attrName>style.visibility</p:attrName>
                                        </p:attrNameLst>
                                      </p:cBhvr>
                                      <p:to>
                                        <p:strVal val="visible"/>
                                      </p:to>
                                    </p:set>
                                    <p:animEffect transition="in" filter="dissolve">
                                      <p:cBhvr>
                                        <p:cTn id="12" dur="500"/>
                                        <p:tgtEl>
                                          <p:spTgt spid="1136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3667">
                                            <p:txEl>
                                              <p:pRg st="4" end="4"/>
                                            </p:txEl>
                                          </p:spTgt>
                                        </p:tgtEl>
                                        <p:attrNameLst>
                                          <p:attrName>style.visibility</p:attrName>
                                        </p:attrNameLst>
                                      </p:cBhvr>
                                      <p:to>
                                        <p:strVal val="visible"/>
                                      </p:to>
                                    </p:set>
                                    <p:animEffect transition="in" filter="dissolve">
                                      <p:cBhvr>
                                        <p:cTn id="17" dur="500"/>
                                        <p:tgtEl>
                                          <p:spTgt spid="11366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3667">
                                            <p:txEl>
                                              <p:pRg st="6" end="6"/>
                                            </p:txEl>
                                          </p:spTgt>
                                        </p:tgtEl>
                                        <p:attrNameLst>
                                          <p:attrName>style.visibility</p:attrName>
                                        </p:attrNameLst>
                                      </p:cBhvr>
                                      <p:to>
                                        <p:strVal val="visible"/>
                                      </p:to>
                                    </p:set>
                                    <p:animEffect transition="in" filter="dissolve">
                                      <p:cBhvr>
                                        <p:cTn id="22" dur="500"/>
                                        <p:tgtEl>
                                          <p:spTgt spid="113667">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3667">
                                            <p:txEl>
                                              <p:pRg st="7" end="7"/>
                                            </p:txEl>
                                          </p:spTgt>
                                        </p:tgtEl>
                                        <p:attrNameLst>
                                          <p:attrName>style.visibility</p:attrName>
                                        </p:attrNameLst>
                                      </p:cBhvr>
                                      <p:to>
                                        <p:strVal val="visible"/>
                                      </p:to>
                                    </p:set>
                                    <p:animEffect transition="in" filter="dissolve">
                                      <p:cBhvr>
                                        <p:cTn id="25" dur="500"/>
                                        <p:tgtEl>
                                          <p:spTgt spid="1136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ECCC204-A2C4-B0BA-7124-21955E5200FC}"/>
              </a:ext>
            </a:extLst>
          </p:cNvPr>
          <p:cNvSpPr>
            <a:spLocks noGrp="1" noChangeArrowheads="1"/>
          </p:cNvSpPr>
          <p:nvPr>
            <p:ph type="title"/>
          </p:nvPr>
        </p:nvSpPr>
        <p:spPr>
          <a:xfrm>
            <a:off x="457200" y="544513"/>
            <a:ext cx="8229600" cy="606425"/>
          </a:xfrm>
        </p:spPr>
        <p:txBody>
          <a:bodyPr/>
          <a:lstStyle/>
          <a:p>
            <a:pPr eaLnBrk="1" hangingPunct="1">
              <a:defRPr/>
            </a:pPr>
            <a:r>
              <a:rPr lang="en-US" altLang="en-US"/>
              <a:t>Early Years of the Web</a:t>
            </a:r>
          </a:p>
        </p:txBody>
      </p:sp>
      <p:sp>
        <p:nvSpPr>
          <p:cNvPr id="114691" name="Rectangle 3">
            <a:extLst>
              <a:ext uri="{FF2B5EF4-FFF2-40B4-BE49-F238E27FC236}">
                <a16:creationId xmlns:a16="http://schemas.microsoft.com/office/drawing/2014/main" id="{3D9524A3-586F-FAD4-A63F-A3046281935B}"/>
              </a:ext>
            </a:extLst>
          </p:cNvPr>
          <p:cNvSpPr>
            <a:spLocks noGrp="1" noChangeArrowheads="1"/>
          </p:cNvSpPr>
          <p:nvPr>
            <p:ph type="body" idx="1"/>
          </p:nvPr>
        </p:nvSpPr>
        <p:spPr/>
        <p:txBody>
          <a:bodyPr/>
          <a:lstStyle/>
          <a:p>
            <a:pPr eaLnBrk="1" hangingPunct="1">
              <a:lnSpc>
                <a:spcPct val="80000"/>
              </a:lnSpc>
              <a:buFont typeface="Wingdings" charset="2"/>
              <a:buChar char="n"/>
              <a:defRPr/>
            </a:pPr>
            <a:r>
              <a:rPr lang="en-US" altLang="en-US" sz="2400" dirty="0"/>
              <a:t>Text-based browsers</a:t>
            </a:r>
          </a:p>
          <a:p>
            <a:pPr eaLnBrk="1" hangingPunct="1">
              <a:lnSpc>
                <a:spcPct val="80000"/>
              </a:lnSpc>
              <a:buFont typeface="Wingdings" charset="2"/>
              <a:buNone/>
              <a:defRPr/>
            </a:pPr>
            <a:endParaRPr lang="en-US" altLang="en-US" sz="2400" dirty="0"/>
          </a:p>
          <a:p>
            <a:pPr eaLnBrk="1" hangingPunct="1">
              <a:lnSpc>
                <a:spcPct val="80000"/>
              </a:lnSpc>
              <a:buFont typeface="Wingdings" charset="2"/>
              <a:buChar char="n"/>
              <a:defRPr/>
            </a:pPr>
            <a:r>
              <a:rPr lang="en-US" altLang="en-US" sz="2400" dirty="0"/>
              <a:t>Web expands to government agencies and educational community</a:t>
            </a:r>
          </a:p>
          <a:p>
            <a:pPr eaLnBrk="1" hangingPunct="1">
              <a:lnSpc>
                <a:spcPct val="80000"/>
              </a:lnSpc>
              <a:buFont typeface="Wingdings" charset="2"/>
              <a:buNone/>
              <a:defRPr/>
            </a:pPr>
            <a:endParaRPr lang="en-US" altLang="en-US" sz="2400" dirty="0"/>
          </a:p>
          <a:p>
            <a:pPr eaLnBrk="1" hangingPunct="1">
              <a:lnSpc>
                <a:spcPct val="80000"/>
              </a:lnSpc>
              <a:buFont typeface="Wingdings" charset="2"/>
              <a:buChar char="n"/>
              <a:defRPr/>
            </a:pPr>
            <a:r>
              <a:rPr lang="en-US" altLang="en-US" sz="2400" dirty="0"/>
              <a:t>NCSA introduces a graphical user interface (GUI) browser, Mosaic (1993), followed by Netscape and Internet Explorer</a:t>
            </a:r>
          </a:p>
          <a:p>
            <a:pPr eaLnBrk="1" hangingPunct="1">
              <a:lnSpc>
                <a:spcPct val="80000"/>
              </a:lnSpc>
              <a:buFont typeface="Wingdings" charset="2"/>
              <a:buNone/>
              <a:defRPr/>
            </a:pPr>
            <a:endParaRPr lang="en-US" altLang="en-US" sz="2400" dirty="0"/>
          </a:p>
          <a:p>
            <a:pPr eaLnBrk="1" hangingPunct="1">
              <a:lnSpc>
                <a:spcPct val="80000"/>
              </a:lnSpc>
              <a:buFont typeface="Wingdings" charset="2"/>
              <a:buChar char="n"/>
              <a:defRPr/>
            </a:pPr>
            <a:r>
              <a:rPr lang="en-US" altLang="en-US" sz="2400" dirty="0"/>
              <a:t>Web becomes the new Internet “killer app”</a:t>
            </a:r>
          </a:p>
          <a:p>
            <a:pPr eaLnBrk="1" hangingPunct="1">
              <a:lnSpc>
                <a:spcPct val="80000"/>
              </a:lnSpc>
              <a:buFont typeface="Wingdings" charset="2"/>
              <a:buNone/>
              <a:defRPr/>
            </a:pPr>
            <a:endParaRPr lang="en-US" altLang="en-US" sz="2400" dirty="0"/>
          </a:p>
          <a:p>
            <a:pPr eaLnBrk="1" hangingPunct="1">
              <a:lnSpc>
                <a:spcPct val="80000"/>
              </a:lnSpc>
              <a:buFont typeface="Wingdings" charset="2"/>
              <a:buChar char="n"/>
              <a:defRPr/>
            </a:pPr>
            <a:r>
              <a:rPr lang="en-US" altLang="en-US" sz="2400" dirty="0"/>
              <a:t>Performance issues gave the web the name the “World Wide Wait</a:t>
            </a:r>
            <a:r>
              <a:rPr lang="en-US" alt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dissolve">
                                      <p:cBhvr>
                                        <p:cTn id="7" dur="500"/>
                                        <p:tgtEl>
                                          <p:spTgt spid="114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4691">
                                            <p:txEl>
                                              <p:pRg st="2" end="2"/>
                                            </p:txEl>
                                          </p:spTgt>
                                        </p:tgtEl>
                                        <p:attrNameLst>
                                          <p:attrName>style.visibility</p:attrName>
                                        </p:attrNameLst>
                                      </p:cBhvr>
                                      <p:to>
                                        <p:strVal val="visible"/>
                                      </p:to>
                                    </p:set>
                                    <p:animEffect transition="in" filter="dissolve">
                                      <p:cBhvr>
                                        <p:cTn id="12" dur="500"/>
                                        <p:tgtEl>
                                          <p:spTgt spid="1146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4691">
                                            <p:txEl>
                                              <p:pRg st="4" end="4"/>
                                            </p:txEl>
                                          </p:spTgt>
                                        </p:tgtEl>
                                        <p:attrNameLst>
                                          <p:attrName>style.visibility</p:attrName>
                                        </p:attrNameLst>
                                      </p:cBhvr>
                                      <p:to>
                                        <p:strVal val="visible"/>
                                      </p:to>
                                    </p:set>
                                    <p:animEffect transition="in" filter="dissolve">
                                      <p:cBhvr>
                                        <p:cTn id="17" dur="500"/>
                                        <p:tgtEl>
                                          <p:spTgt spid="11469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4691">
                                            <p:txEl>
                                              <p:pRg st="6" end="6"/>
                                            </p:txEl>
                                          </p:spTgt>
                                        </p:tgtEl>
                                        <p:attrNameLst>
                                          <p:attrName>style.visibility</p:attrName>
                                        </p:attrNameLst>
                                      </p:cBhvr>
                                      <p:to>
                                        <p:strVal val="visible"/>
                                      </p:to>
                                    </p:set>
                                    <p:animEffect transition="in" filter="dissolve">
                                      <p:cBhvr>
                                        <p:cTn id="22" dur="500"/>
                                        <p:tgtEl>
                                          <p:spTgt spid="11469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4691">
                                            <p:txEl>
                                              <p:pRg st="8" end="8"/>
                                            </p:txEl>
                                          </p:spTgt>
                                        </p:tgtEl>
                                        <p:attrNameLst>
                                          <p:attrName>style.visibility</p:attrName>
                                        </p:attrNameLst>
                                      </p:cBhvr>
                                      <p:to>
                                        <p:strVal val="visible"/>
                                      </p:to>
                                    </p:set>
                                    <p:animEffect transition="in" filter="dissolve">
                                      <p:cBhvr>
                                        <p:cTn id="27" dur="500"/>
                                        <p:tgtEl>
                                          <p:spTgt spid="1146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C0E99E9-E83E-6296-7310-BA1840CC650A}"/>
              </a:ext>
            </a:extLst>
          </p:cNvPr>
          <p:cNvSpPr>
            <a:spLocks noGrp="1" noChangeArrowheads="1"/>
          </p:cNvSpPr>
          <p:nvPr>
            <p:ph type="ctrTitle"/>
          </p:nvPr>
        </p:nvSpPr>
        <p:spPr>
          <a:xfrm>
            <a:off x="381000" y="2895600"/>
            <a:ext cx="8382000" cy="1143000"/>
          </a:xfrm>
        </p:spPr>
        <p:txBody>
          <a:bodyPr/>
          <a:lstStyle/>
          <a:p>
            <a:pPr eaLnBrk="1" hangingPunct="1">
              <a:defRPr/>
            </a:pPr>
            <a:r>
              <a:rPr lang="en-US" altLang="en-US" sz="4400"/>
              <a:t>  Lecture 3</a:t>
            </a:r>
            <a:br>
              <a:rPr lang="en-US" altLang="en-US" sz="4400"/>
            </a:br>
            <a:br>
              <a:rPr lang="en-US" altLang="en-US" sz="4400"/>
            </a:br>
            <a:r>
              <a:rPr lang="en-US" altLang="en-US" sz="3600"/>
              <a:t>The Rise of the</a:t>
            </a:r>
            <a:br>
              <a:rPr lang="en-US" altLang="en-US" sz="3600"/>
            </a:br>
            <a:r>
              <a:rPr lang="en-US" altLang="en-US" sz="3600"/>
              <a:t>Internet</a:t>
            </a:r>
            <a:br>
              <a:rPr lang="en-US" altLang="en-US" sz="3600"/>
            </a:br>
            <a:br>
              <a:rPr lang="en-US" altLang="en-US" sz="3600"/>
            </a:br>
            <a:r>
              <a:rPr lang="en-US" altLang="en-US" sz="4400"/>
              <a:t>	</a:t>
            </a:r>
          </a:p>
        </p:txBody>
      </p:sp>
      <p:sp>
        <p:nvSpPr>
          <p:cNvPr id="100355" name="Rectangle 3">
            <a:extLst>
              <a:ext uri="{FF2B5EF4-FFF2-40B4-BE49-F238E27FC236}">
                <a16:creationId xmlns:a16="http://schemas.microsoft.com/office/drawing/2014/main" id="{0308F0B4-72B1-C2BE-C377-C4D9B719CB5D}"/>
              </a:ext>
            </a:extLst>
          </p:cNvPr>
          <p:cNvSpPr>
            <a:spLocks noGrp="1" noChangeArrowheads="1"/>
          </p:cNvSpPr>
          <p:nvPr>
            <p:ph type="subTitle" idx="1"/>
          </p:nvPr>
        </p:nvSpPr>
        <p:spPr>
          <a:xfrm>
            <a:off x="762000" y="3429000"/>
            <a:ext cx="7391400" cy="1771650"/>
          </a:xfrm>
        </p:spPr>
        <p:txBody>
          <a:bodyPr/>
          <a:lstStyle/>
          <a:p>
            <a:pPr eaLnBrk="1" hangingPunct="1">
              <a:buFont typeface="Wingdings" charset="2"/>
              <a:buNone/>
              <a:defRPr/>
            </a:pPr>
            <a:r>
              <a:rPr lang="en-US" altLang="en-US"/>
              <a:t> or </a:t>
            </a:r>
          </a:p>
          <a:p>
            <a:pPr eaLnBrk="1" hangingPunct="1">
              <a:buFont typeface="Wingdings" charset="2"/>
              <a:buNone/>
              <a:defRPr/>
            </a:pPr>
            <a:endParaRPr lang="en-US" altLang="en-US"/>
          </a:p>
          <a:p>
            <a:pPr eaLnBrk="1" hangingPunct="1">
              <a:buFont typeface="Wingdings" charset="2"/>
              <a:buNone/>
              <a:defRPr/>
            </a:pPr>
            <a:r>
              <a:rPr lang="en-US" altLang="en-US"/>
              <a:t>      “The Triumph of the Nerds”</a:t>
            </a:r>
          </a:p>
          <a:p>
            <a:pPr eaLnBrk="1" hangingPunct="1">
              <a:buFont typeface="Wingdings" charset="2"/>
              <a:buNone/>
              <a:defRPr/>
            </a:pPr>
            <a:r>
              <a:rPr lang="en-US" altLang="en-US"/>
              <a:t>						</a:t>
            </a:r>
            <a:r>
              <a:rPr lang="en-US" altLang="en-US" sz="1800"/>
              <a:t>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xEl>
                                              <p:pRg st="2" end="2"/>
                                            </p:txEl>
                                          </p:spTgt>
                                        </p:tgtEl>
                                        <p:attrNameLst>
                                          <p:attrName>style.visibility</p:attrName>
                                        </p:attrNameLst>
                                      </p:cBhvr>
                                      <p:to>
                                        <p:strVal val="visible"/>
                                      </p:to>
                                    </p:set>
                                    <p:anim calcmode="lin" valueType="num">
                                      <p:cBhvr additive="base">
                                        <p:cTn id="13"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0355">
                                            <p:txEl>
                                              <p:pRg st="3" end="3"/>
                                            </p:txEl>
                                          </p:spTgt>
                                        </p:tgtEl>
                                        <p:attrNameLst>
                                          <p:attrName>style.visibility</p:attrName>
                                        </p:attrNameLst>
                                      </p:cBhvr>
                                      <p:to>
                                        <p:strVal val="visible"/>
                                      </p:to>
                                    </p:set>
                                    <p:anim calcmode="lin" valueType="num">
                                      <p:cBhvr additive="base">
                                        <p:cTn id="19"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03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5128CF61-BB5C-5594-BEC5-F7C0A13CA16A}"/>
              </a:ext>
            </a:extLst>
          </p:cNvPr>
          <p:cNvSpPr>
            <a:spLocks noGrp="1" noChangeArrowheads="1"/>
          </p:cNvSpPr>
          <p:nvPr>
            <p:ph type="title"/>
          </p:nvPr>
        </p:nvSpPr>
        <p:spPr>
          <a:xfrm>
            <a:off x="304800" y="84138"/>
            <a:ext cx="8534400" cy="1431925"/>
          </a:xfrm>
        </p:spPr>
        <p:txBody>
          <a:bodyPr/>
          <a:lstStyle/>
          <a:p>
            <a:pPr eaLnBrk="1" hangingPunct="1">
              <a:defRPr/>
            </a:pPr>
            <a:r>
              <a:rPr lang="en-US" altLang="en-US"/>
              <a:t>Commercialization of the Web</a:t>
            </a:r>
          </a:p>
        </p:txBody>
      </p:sp>
      <p:sp>
        <p:nvSpPr>
          <p:cNvPr id="115715" name="Rectangle 3">
            <a:extLst>
              <a:ext uri="{FF2B5EF4-FFF2-40B4-BE49-F238E27FC236}">
                <a16:creationId xmlns:a16="http://schemas.microsoft.com/office/drawing/2014/main" id="{77BFDCD3-CD23-E9B8-F387-A7C444D60C7B}"/>
              </a:ext>
            </a:extLst>
          </p:cNvPr>
          <p:cNvSpPr>
            <a:spLocks noGrp="1" noChangeArrowheads="1"/>
          </p:cNvSpPr>
          <p:nvPr>
            <p:ph type="body" idx="1"/>
          </p:nvPr>
        </p:nvSpPr>
        <p:spPr/>
        <p:txBody>
          <a:bodyPr/>
          <a:lstStyle/>
          <a:p>
            <a:pPr eaLnBrk="1" hangingPunct="1">
              <a:buFont typeface="Wingdings" charset="2"/>
              <a:buChar char="n"/>
              <a:defRPr/>
            </a:pPr>
            <a:r>
              <a:rPr lang="en-US" altLang="en-US" sz="2400" dirty="0"/>
              <a:t>Original ban on commercial sites lifted (1990)</a:t>
            </a:r>
          </a:p>
          <a:p>
            <a:pPr eaLnBrk="1" hangingPunct="1">
              <a:buFont typeface="Wingdings" charset="2"/>
              <a:buNone/>
              <a:defRPr/>
            </a:pPr>
            <a:endParaRPr lang="en-US" altLang="en-US" sz="2400" dirty="0"/>
          </a:p>
          <a:p>
            <a:pPr eaLnBrk="1" hangingPunct="1">
              <a:buFont typeface="Wingdings" charset="2"/>
              <a:buChar char="n"/>
              <a:defRPr/>
            </a:pPr>
            <a:r>
              <a:rPr lang="en-US" altLang="en-US" sz="2400" dirty="0"/>
              <a:t>“.com” becomes the most dominant origin designator as opposed to .</a:t>
            </a:r>
            <a:r>
              <a:rPr lang="en-US" altLang="en-US" sz="2400" dirty="0" err="1"/>
              <a:t>edu</a:t>
            </a:r>
            <a:r>
              <a:rPr lang="en-US" altLang="en-US" sz="2400" dirty="0"/>
              <a:t>, .</a:t>
            </a:r>
            <a:r>
              <a:rPr lang="en-US" altLang="en-US" sz="2400" dirty="0" err="1"/>
              <a:t>gov</a:t>
            </a:r>
            <a:r>
              <a:rPr lang="en-US" altLang="en-US" sz="2400" dirty="0"/>
              <a:t>, .org, .biz, </a:t>
            </a:r>
            <a:r>
              <a:rPr lang="en-US" altLang="en-US" sz="2400" dirty="0" err="1"/>
              <a:t>etc</a:t>
            </a:r>
            <a:r>
              <a:rPr lang="en-US" altLang="en-US" sz="2400" dirty="0"/>
              <a:t>;</a:t>
            </a:r>
          </a:p>
          <a:p>
            <a:pPr eaLnBrk="1" hangingPunct="1">
              <a:buFont typeface="Wingdings" charset="2"/>
              <a:buNone/>
              <a:defRPr/>
            </a:pPr>
            <a:endParaRPr lang="en-US" altLang="en-US" sz="2400" dirty="0"/>
          </a:p>
          <a:p>
            <a:pPr eaLnBrk="1" hangingPunct="1">
              <a:buFont typeface="Wingdings" charset="2"/>
              <a:buChar char="n"/>
              <a:defRPr/>
            </a:pPr>
            <a:r>
              <a:rPr lang="en-US" altLang="en-US" sz="2400" dirty="0"/>
              <a:t>e-commerce is born: electronic transactions over the Web (and Internet)</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Over 1 Billion websites on line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Effect transition="in" filter="dissolve">
                                      <p:cBhvr>
                                        <p:cTn id="7" dur="500"/>
                                        <p:tgtEl>
                                          <p:spTgt spid="115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5715">
                                            <p:txEl>
                                              <p:pRg st="2" end="2"/>
                                            </p:txEl>
                                          </p:spTgt>
                                        </p:tgtEl>
                                        <p:attrNameLst>
                                          <p:attrName>style.visibility</p:attrName>
                                        </p:attrNameLst>
                                      </p:cBhvr>
                                      <p:to>
                                        <p:strVal val="visible"/>
                                      </p:to>
                                    </p:set>
                                    <p:animEffect transition="in" filter="dissolve">
                                      <p:cBhvr>
                                        <p:cTn id="12" dur="500"/>
                                        <p:tgtEl>
                                          <p:spTgt spid="1157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5715">
                                            <p:txEl>
                                              <p:pRg st="4" end="4"/>
                                            </p:txEl>
                                          </p:spTgt>
                                        </p:tgtEl>
                                        <p:attrNameLst>
                                          <p:attrName>style.visibility</p:attrName>
                                        </p:attrNameLst>
                                      </p:cBhvr>
                                      <p:to>
                                        <p:strVal val="visible"/>
                                      </p:to>
                                    </p:set>
                                    <p:animEffect transition="in" filter="dissolve">
                                      <p:cBhvr>
                                        <p:cTn id="17" dur="500"/>
                                        <p:tgtEl>
                                          <p:spTgt spid="11571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5715">
                                            <p:txEl>
                                              <p:pRg st="6" end="6"/>
                                            </p:txEl>
                                          </p:spTgt>
                                        </p:tgtEl>
                                        <p:attrNameLst>
                                          <p:attrName>style.visibility</p:attrName>
                                        </p:attrNameLst>
                                      </p:cBhvr>
                                      <p:to>
                                        <p:strVal val="visible"/>
                                      </p:to>
                                    </p:set>
                                    <p:animEffect transition="in" filter="dissolve">
                                      <p:cBhvr>
                                        <p:cTn id="22" dur="500"/>
                                        <p:tgtEl>
                                          <p:spTgt spid="1157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D50C37C-0CF9-C735-A3D3-E8827633F90B}"/>
              </a:ext>
            </a:extLst>
          </p:cNvPr>
          <p:cNvSpPr>
            <a:spLocks noGrp="1" noChangeArrowheads="1"/>
          </p:cNvSpPr>
          <p:nvPr>
            <p:ph type="title"/>
          </p:nvPr>
        </p:nvSpPr>
        <p:spPr>
          <a:xfrm>
            <a:off x="457200" y="544513"/>
            <a:ext cx="8229600" cy="606425"/>
          </a:xfrm>
        </p:spPr>
        <p:txBody>
          <a:bodyPr/>
          <a:lstStyle/>
          <a:p>
            <a:pPr eaLnBrk="1" hangingPunct="1">
              <a:defRPr/>
            </a:pPr>
            <a:r>
              <a:rPr lang="en-US" altLang="en-US"/>
              <a:t>Organization of the Web</a:t>
            </a:r>
          </a:p>
        </p:txBody>
      </p:sp>
      <p:sp>
        <p:nvSpPr>
          <p:cNvPr id="117763" name="Rectangle 3">
            <a:extLst>
              <a:ext uri="{FF2B5EF4-FFF2-40B4-BE49-F238E27FC236}">
                <a16:creationId xmlns:a16="http://schemas.microsoft.com/office/drawing/2014/main" id="{C9DC0B6B-21C8-C0ED-6FD6-5E85B7C9ECA9}"/>
              </a:ext>
            </a:extLst>
          </p:cNvPr>
          <p:cNvSpPr>
            <a:spLocks noGrp="1" noChangeArrowheads="1"/>
          </p:cNvSpPr>
          <p:nvPr>
            <p:ph type="body" idx="1"/>
          </p:nvPr>
        </p:nvSpPr>
        <p:spPr/>
        <p:txBody>
          <a:bodyPr/>
          <a:lstStyle/>
          <a:p>
            <a:pPr eaLnBrk="1" hangingPunct="1">
              <a:buFont typeface="Wingdings" charset="0"/>
              <a:buChar char="n"/>
              <a:defRPr/>
            </a:pPr>
            <a:r>
              <a:rPr lang="en-US" sz="2400" b="1">
                <a:latin typeface="Times New Roman" charset="0"/>
                <a:cs typeface="+mn-cs"/>
              </a:rPr>
              <a:t>Web clients (browsers) and Web servers</a:t>
            </a:r>
          </a:p>
          <a:p>
            <a:pPr eaLnBrk="1" hangingPunct="1">
              <a:buFont typeface="Wingdings" charset="0"/>
              <a:buNone/>
              <a:defRPr/>
            </a:pPr>
            <a:endParaRPr lang="en-US" sz="2400" b="1">
              <a:latin typeface="Times New Roman" charset="0"/>
              <a:cs typeface="+mn-cs"/>
            </a:endParaRPr>
          </a:p>
          <a:p>
            <a:pPr eaLnBrk="1" hangingPunct="1">
              <a:buFont typeface="Wingdings" charset="0"/>
              <a:buChar char="n"/>
              <a:defRPr/>
            </a:pPr>
            <a:r>
              <a:rPr lang="en-US" sz="2400" b="1">
                <a:latin typeface="Times New Roman" charset="0"/>
                <a:cs typeface="+mn-cs"/>
              </a:rPr>
              <a:t>common protocol: HTTP</a:t>
            </a:r>
          </a:p>
          <a:p>
            <a:pPr lvl="1" eaLnBrk="1" hangingPunct="1">
              <a:defRPr/>
            </a:pPr>
            <a:r>
              <a:rPr lang="en-US" sz="2400" b="1">
                <a:latin typeface="Times New Roman" charset="0"/>
              </a:rPr>
              <a:t>HyperText Transfer Protocol</a:t>
            </a:r>
          </a:p>
          <a:p>
            <a:pPr lvl="1" eaLnBrk="1" hangingPunct="1">
              <a:defRPr/>
            </a:pPr>
            <a:r>
              <a:rPr lang="en-US" sz="2400" b="1">
                <a:latin typeface="Times New Roman" charset="0"/>
              </a:rPr>
              <a:t>(connect, request, send, receive, display)</a:t>
            </a:r>
          </a:p>
          <a:p>
            <a:pPr lvl="1" eaLnBrk="1" hangingPunct="1">
              <a:buFontTx/>
              <a:buNone/>
              <a:defRPr/>
            </a:pPr>
            <a:endParaRPr lang="en-US" sz="2400" b="1">
              <a:latin typeface="Times New Roman" charset="0"/>
            </a:endParaRPr>
          </a:p>
          <a:p>
            <a:pPr eaLnBrk="1" hangingPunct="1">
              <a:buFont typeface="Wingdings" charset="0"/>
              <a:buChar char="n"/>
              <a:defRPr/>
            </a:pPr>
            <a:r>
              <a:rPr lang="en-US" sz="2400" b="1">
                <a:latin typeface="Times New Roman" charset="0"/>
                <a:cs typeface="+mn-cs"/>
              </a:rPr>
              <a:t>Naming convention called URLs for identifying resources</a:t>
            </a:r>
          </a:p>
          <a:p>
            <a:pPr eaLnBrk="1" hangingPunct="1">
              <a:buFont typeface="Wingdings" charset="0"/>
              <a:buNone/>
              <a:defRPr/>
            </a:pPr>
            <a:endParaRPr lang="en-US" sz="2400" b="1">
              <a:latin typeface="Times New Roman" charset="0"/>
              <a:cs typeface="+mn-cs"/>
            </a:endParaRPr>
          </a:p>
          <a:p>
            <a:pPr eaLnBrk="1" hangingPunct="1">
              <a:buFont typeface="Wingdings" charset="0"/>
              <a:buChar char="n"/>
              <a:defRPr/>
            </a:pPr>
            <a:r>
              <a:rPr lang="en-US" sz="2400" b="1">
                <a:latin typeface="Times New Roman" charset="0"/>
                <a:cs typeface="+mn-cs"/>
              </a:rPr>
              <a:t>HTML (HyperText Markup Language) defines how Web pages are structured</a:t>
            </a:r>
            <a:endParaRPr lang="en-US" sz="2400">
              <a:latin typeface="Times New Roman"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dissolve">
                                      <p:cBhvr>
                                        <p:cTn id="7" dur="500"/>
                                        <p:tgtEl>
                                          <p:spTgt spid="1177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7763">
                                            <p:txEl>
                                              <p:pRg st="2" end="2"/>
                                            </p:txEl>
                                          </p:spTgt>
                                        </p:tgtEl>
                                        <p:attrNameLst>
                                          <p:attrName>style.visibility</p:attrName>
                                        </p:attrNameLst>
                                      </p:cBhvr>
                                      <p:to>
                                        <p:strVal val="visible"/>
                                      </p:to>
                                    </p:set>
                                    <p:animEffect transition="in" filter="dissolve">
                                      <p:cBhvr>
                                        <p:cTn id="12" dur="500"/>
                                        <p:tgtEl>
                                          <p:spTgt spid="1177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7763">
                                            <p:txEl>
                                              <p:pRg st="3" end="3"/>
                                            </p:txEl>
                                          </p:spTgt>
                                        </p:tgtEl>
                                        <p:attrNameLst>
                                          <p:attrName>style.visibility</p:attrName>
                                        </p:attrNameLst>
                                      </p:cBhvr>
                                      <p:to>
                                        <p:strVal val="visible"/>
                                      </p:to>
                                    </p:set>
                                    <p:animEffect transition="in" filter="dissolve">
                                      <p:cBhvr>
                                        <p:cTn id="17" dur="500"/>
                                        <p:tgtEl>
                                          <p:spTgt spid="1177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7763">
                                            <p:txEl>
                                              <p:pRg st="4" end="4"/>
                                            </p:txEl>
                                          </p:spTgt>
                                        </p:tgtEl>
                                        <p:attrNameLst>
                                          <p:attrName>style.visibility</p:attrName>
                                        </p:attrNameLst>
                                      </p:cBhvr>
                                      <p:to>
                                        <p:strVal val="visible"/>
                                      </p:to>
                                    </p:set>
                                    <p:animEffect transition="in" filter="dissolve">
                                      <p:cBhvr>
                                        <p:cTn id="22" dur="500"/>
                                        <p:tgtEl>
                                          <p:spTgt spid="11776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7763">
                                            <p:txEl>
                                              <p:pRg st="6" end="6"/>
                                            </p:txEl>
                                          </p:spTgt>
                                        </p:tgtEl>
                                        <p:attrNameLst>
                                          <p:attrName>style.visibility</p:attrName>
                                        </p:attrNameLst>
                                      </p:cBhvr>
                                      <p:to>
                                        <p:strVal val="visible"/>
                                      </p:to>
                                    </p:set>
                                    <p:animEffect transition="in" filter="dissolve">
                                      <p:cBhvr>
                                        <p:cTn id="27" dur="500"/>
                                        <p:tgtEl>
                                          <p:spTgt spid="11776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7763">
                                            <p:txEl>
                                              <p:pRg st="8" end="8"/>
                                            </p:txEl>
                                          </p:spTgt>
                                        </p:tgtEl>
                                        <p:attrNameLst>
                                          <p:attrName>style.visibility</p:attrName>
                                        </p:attrNameLst>
                                      </p:cBhvr>
                                      <p:to>
                                        <p:strVal val="visible"/>
                                      </p:to>
                                    </p:set>
                                    <p:animEffect transition="in" filter="dissolve">
                                      <p:cBhvr>
                                        <p:cTn id="32" dur="500"/>
                                        <p:tgtEl>
                                          <p:spTgt spid="1177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C8BE190-44E8-B91E-052B-96C4C12DD738}"/>
              </a:ext>
            </a:extLst>
          </p:cNvPr>
          <p:cNvSpPr>
            <a:spLocks noGrp="1" noChangeArrowheads="1"/>
          </p:cNvSpPr>
          <p:nvPr>
            <p:ph type="title"/>
          </p:nvPr>
        </p:nvSpPr>
        <p:spPr>
          <a:xfrm>
            <a:off x="457200" y="544513"/>
            <a:ext cx="8229600" cy="606425"/>
          </a:xfrm>
        </p:spPr>
        <p:txBody>
          <a:bodyPr/>
          <a:lstStyle/>
          <a:p>
            <a:pPr eaLnBrk="1" hangingPunct="1">
              <a:defRPr/>
            </a:pPr>
            <a:r>
              <a:rPr lang="en-US" altLang="en-US" sz="3600" dirty="0"/>
              <a:t>Web Browsers &amp; Servers</a:t>
            </a:r>
          </a:p>
        </p:txBody>
      </p:sp>
      <p:sp>
        <p:nvSpPr>
          <p:cNvPr id="118787" name="Rectangle 3">
            <a:extLst>
              <a:ext uri="{FF2B5EF4-FFF2-40B4-BE49-F238E27FC236}">
                <a16:creationId xmlns:a16="http://schemas.microsoft.com/office/drawing/2014/main" id="{1EAF4D9D-046B-D9F1-9143-B60678DF130E}"/>
              </a:ext>
            </a:extLst>
          </p:cNvPr>
          <p:cNvSpPr>
            <a:spLocks noGrp="1" noChangeArrowheads="1"/>
          </p:cNvSpPr>
          <p:nvPr>
            <p:ph type="body" idx="1"/>
          </p:nvPr>
        </p:nvSpPr>
        <p:spPr/>
        <p:txBody>
          <a:bodyPr/>
          <a:lstStyle/>
          <a:p>
            <a:pPr eaLnBrk="1" hangingPunct="1">
              <a:buFont typeface="Wingdings" charset="0"/>
              <a:buChar char="n"/>
              <a:defRPr/>
            </a:pPr>
            <a:r>
              <a:rPr lang="en-US" dirty="0">
                <a:cs typeface="+mn-cs"/>
              </a:rPr>
              <a:t>Web browsers (clients)</a:t>
            </a:r>
          </a:p>
          <a:p>
            <a:pPr lvl="1" eaLnBrk="1" hangingPunct="1">
              <a:defRPr/>
            </a:pPr>
            <a:r>
              <a:rPr lang="en-US" dirty="0"/>
              <a:t>ask for, receive, and display Web documents</a:t>
            </a:r>
          </a:p>
          <a:p>
            <a:pPr lvl="1" eaLnBrk="1" hangingPunct="1">
              <a:buFontTx/>
              <a:buNone/>
              <a:defRPr/>
            </a:pPr>
            <a:endParaRPr lang="en-US" dirty="0"/>
          </a:p>
          <a:p>
            <a:pPr eaLnBrk="1" hangingPunct="1">
              <a:buFont typeface="Wingdings" charset="0"/>
              <a:buChar char="n"/>
              <a:defRPr/>
            </a:pPr>
            <a:r>
              <a:rPr lang="en-US" dirty="0">
                <a:cs typeface="+mn-cs"/>
              </a:rPr>
              <a:t>Web servers</a:t>
            </a:r>
          </a:p>
          <a:p>
            <a:pPr lvl="1" eaLnBrk="1" hangingPunct="1">
              <a:defRPr/>
            </a:pPr>
            <a:r>
              <a:rPr lang="en-US" dirty="0"/>
              <a:t>remote systems that store Web documents</a:t>
            </a:r>
          </a:p>
          <a:p>
            <a:pPr lvl="1" eaLnBrk="1" hangingPunct="1">
              <a:defRPr/>
            </a:pPr>
            <a:r>
              <a:rPr lang="en-US" dirty="0"/>
              <a:t>process client requests and send resources</a:t>
            </a:r>
          </a:p>
          <a:p>
            <a:pPr lvl="1"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dissolve">
                                      <p:cBhvr>
                                        <p:cTn id="7" dur="500"/>
                                        <p:tgtEl>
                                          <p:spTgt spid="118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8787">
                                            <p:txEl>
                                              <p:pRg st="1" end="1"/>
                                            </p:txEl>
                                          </p:spTgt>
                                        </p:tgtEl>
                                        <p:attrNameLst>
                                          <p:attrName>style.visibility</p:attrName>
                                        </p:attrNameLst>
                                      </p:cBhvr>
                                      <p:to>
                                        <p:strVal val="visible"/>
                                      </p:to>
                                    </p:set>
                                    <p:animEffect transition="in" filter="dissolve">
                                      <p:cBhvr>
                                        <p:cTn id="12" dur="500"/>
                                        <p:tgtEl>
                                          <p:spTgt spid="1187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8787">
                                            <p:txEl>
                                              <p:pRg st="3" end="3"/>
                                            </p:txEl>
                                          </p:spTgt>
                                        </p:tgtEl>
                                        <p:attrNameLst>
                                          <p:attrName>style.visibility</p:attrName>
                                        </p:attrNameLst>
                                      </p:cBhvr>
                                      <p:to>
                                        <p:strVal val="visible"/>
                                      </p:to>
                                    </p:set>
                                    <p:animEffect transition="in" filter="dissolve">
                                      <p:cBhvr>
                                        <p:cTn id="17" dur="500"/>
                                        <p:tgtEl>
                                          <p:spTgt spid="11878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8787">
                                            <p:txEl>
                                              <p:pRg st="4" end="4"/>
                                            </p:txEl>
                                          </p:spTgt>
                                        </p:tgtEl>
                                        <p:attrNameLst>
                                          <p:attrName>style.visibility</p:attrName>
                                        </p:attrNameLst>
                                      </p:cBhvr>
                                      <p:to>
                                        <p:strVal val="visible"/>
                                      </p:to>
                                    </p:set>
                                    <p:animEffect transition="in" filter="dissolve">
                                      <p:cBhvr>
                                        <p:cTn id="22" dur="500"/>
                                        <p:tgtEl>
                                          <p:spTgt spid="1187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8787">
                                            <p:txEl>
                                              <p:pRg st="5" end="5"/>
                                            </p:txEl>
                                          </p:spTgt>
                                        </p:tgtEl>
                                        <p:attrNameLst>
                                          <p:attrName>style.visibility</p:attrName>
                                        </p:attrNameLst>
                                      </p:cBhvr>
                                      <p:to>
                                        <p:strVal val="visible"/>
                                      </p:to>
                                    </p:set>
                                    <p:animEffect transition="in" filter="dissolve">
                                      <p:cBhvr>
                                        <p:cTn id="27" dur="500"/>
                                        <p:tgtEl>
                                          <p:spTgt spid="11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bldLvl="2"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6E326A6-A6FB-C478-F756-D84EFE1B3432}"/>
              </a:ext>
            </a:extLst>
          </p:cNvPr>
          <p:cNvSpPr>
            <a:spLocks noGrp="1" noChangeArrowheads="1"/>
          </p:cNvSpPr>
          <p:nvPr>
            <p:ph type="title"/>
          </p:nvPr>
        </p:nvSpPr>
        <p:spPr>
          <a:xfrm>
            <a:off x="685800" y="-304800"/>
            <a:ext cx="8051800" cy="1431925"/>
          </a:xfrm>
        </p:spPr>
        <p:txBody>
          <a:bodyPr/>
          <a:lstStyle/>
          <a:p>
            <a:pPr eaLnBrk="1" hangingPunct="1">
              <a:defRPr/>
            </a:pPr>
            <a:r>
              <a:rPr lang="en-US" altLang="en-US"/>
              <a:t>Hypermedia and Hyperlinks</a:t>
            </a:r>
          </a:p>
        </p:txBody>
      </p:sp>
      <p:sp>
        <p:nvSpPr>
          <p:cNvPr id="119811" name="Rectangle 3">
            <a:extLst>
              <a:ext uri="{FF2B5EF4-FFF2-40B4-BE49-F238E27FC236}">
                <a16:creationId xmlns:a16="http://schemas.microsoft.com/office/drawing/2014/main" id="{BB9CD814-31B6-5D07-83C2-9777BFD55A86}"/>
              </a:ext>
            </a:extLst>
          </p:cNvPr>
          <p:cNvSpPr>
            <a:spLocks noGrp="1" noChangeArrowheads="1"/>
          </p:cNvSpPr>
          <p:nvPr>
            <p:ph type="body" idx="1"/>
          </p:nvPr>
        </p:nvSpPr>
        <p:spPr>
          <a:xfrm>
            <a:off x="838200" y="1676400"/>
            <a:ext cx="7772400" cy="4114800"/>
          </a:xfrm>
        </p:spPr>
        <p:txBody>
          <a:bodyPr/>
          <a:lstStyle/>
          <a:p>
            <a:pPr eaLnBrk="1" hangingPunct="1">
              <a:lnSpc>
                <a:spcPct val="80000"/>
              </a:lnSpc>
              <a:buFont typeface="Wingdings" charset="2"/>
              <a:buChar char="n"/>
              <a:defRPr/>
            </a:pPr>
            <a:r>
              <a:rPr lang="en-US" altLang="en-US" sz="2800"/>
              <a:t>electronic documents containing multimedia information</a:t>
            </a:r>
          </a:p>
          <a:p>
            <a:pPr eaLnBrk="1" hangingPunct="1">
              <a:lnSpc>
                <a:spcPct val="80000"/>
              </a:lnSpc>
              <a:buFont typeface="Wingdings" charset="2"/>
              <a:buNone/>
              <a:defRPr/>
            </a:pPr>
            <a:endParaRPr lang="en-US" altLang="en-US" sz="2800"/>
          </a:p>
          <a:p>
            <a:pPr eaLnBrk="1" hangingPunct="1">
              <a:lnSpc>
                <a:spcPct val="80000"/>
              </a:lnSpc>
              <a:buFont typeface="Wingdings" charset="2"/>
              <a:buChar char="n"/>
              <a:defRPr/>
            </a:pPr>
            <a:r>
              <a:rPr lang="en-US" altLang="en-US" sz="2800"/>
              <a:t>hyperlinks (“links”) to cross-reference pages and resources</a:t>
            </a:r>
          </a:p>
          <a:p>
            <a:pPr eaLnBrk="1" hangingPunct="1">
              <a:lnSpc>
                <a:spcPct val="80000"/>
              </a:lnSpc>
              <a:buFont typeface="Wingdings" charset="2"/>
              <a:buNone/>
              <a:defRPr/>
            </a:pPr>
            <a:endParaRPr lang="en-US" altLang="en-US" sz="2800"/>
          </a:p>
          <a:p>
            <a:pPr eaLnBrk="1" hangingPunct="1">
              <a:lnSpc>
                <a:spcPct val="80000"/>
              </a:lnSpc>
              <a:buFont typeface="Wingdings" charset="2"/>
              <a:buChar char="n"/>
              <a:defRPr/>
            </a:pPr>
            <a:r>
              <a:rPr lang="en-US" altLang="en-US" sz="2800"/>
              <a:t>links provide automatic access</a:t>
            </a:r>
          </a:p>
          <a:p>
            <a:pPr eaLnBrk="1" hangingPunct="1">
              <a:lnSpc>
                <a:spcPct val="80000"/>
              </a:lnSpc>
              <a:buFont typeface="Wingdings" charset="2"/>
              <a:buNone/>
              <a:defRPr/>
            </a:pPr>
            <a:endParaRPr lang="en-US" altLang="en-US" sz="2800"/>
          </a:p>
          <a:p>
            <a:pPr eaLnBrk="1" hangingPunct="1">
              <a:lnSpc>
                <a:spcPct val="80000"/>
              </a:lnSpc>
              <a:buFont typeface="Wingdings" charset="2"/>
              <a:buChar char="n"/>
              <a:defRPr/>
            </a:pPr>
            <a:r>
              <a:rPr lang="en-US" altLang="en-US" sz="2800"/>
              <a:t>hypermedia documents are “navigated” using these links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Effect transition="in" filter="dissolve">
                                      <p:cBhvr>
                                        <p:cTn id="7" dur="500"/>
                                        <p:tgtEl>
                                          <p:spTgt spid="119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1">
                                            <p:txEl>
                                              <p:pRg st="2" end="2"/>
                                            </p:txEl>
                                          </p:spTgt>
                                        </p:tgtEl>
                                        <p:attrNameLst>
                                          <p:attrName>style.visibility</p:attrName>
                                        </p:attrNameLst>
                                      </p:cBhvr>
                                      <p:to>
                                        <p:strVal val="visible"/>
                                      </p:to>
                                    </p:set>
                                    <p:animEffect transition="in" filter="dissolve">
                                      <p:cBhvr>
                                        <p:cTn id="12" dur="500"/>
                                        <p:tgtEl>
                                          <p:spTgt spid="1198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1">
                                            <p:txEl>
                                              <p:pRg st="4" end="4"/>
                                            </p:txEl>
                                          </p:spTgt>
                                        </p:tgtEl>
                                        <p:attrNameLst>
                                          <p:attrName>style.visibility</p:attrName>
                                        </p:attrNameLst>
                                      </p:cBhvr>
                                      <p:to>
                                        <p:strVal val="visible"/>
                                      </p:to>
                                    </p:set>
                                    <p:animEffect transition="in" filter="dissolve">
                                      <p:cBhvr>
                                        <p:cTn id="17" dur="500"/>
                                        <p:tgtEl>
                                          <p:spTgt spid="11981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1">
                                            <p:txEl>
                                              <p:pRg st="6" end="6"/>
                                            </p:txEl>
                                          </p:spTgt>
                                        </p:tgtEl>
                                        <p:attrNameLst>
                                          <p:attrName>style.visibility</p:attrName>
                                        </p:attrNameLst>
                                      </p:cBhvr>
                                      <p:to>
                                        <p:strVal val="visible"/>
                                      </p:to>
                                    </p:set>
                                    <p:animEffect transition="in" filter="dissolve">
                                      <p:cBhvr>
                                        <p:cTn id="22" dur="500"/>
                                        <p:tgtEl>
                                          <p:spTgt spid="1198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B451671-24E5-830F-A51F-073CD5764FC6}"/>
              </a:ext>
            </a:extLst>
          </p:cNvPr>
          <p:cNvSpPr>
            <a:spLocks noGrp="1" noChangeArrowheads="1"/>
          </p:cNvSpPr>
          <p:nvPr>
            <p:ph type="title"/>
          </p:nvPr>
        </p:nvSpPr>
        <p:spPr>
          <a:xfrm>
            <a:off x="457200" y="544513"/>
            <a:ext cx="8229600" cy="606425"/>
          </a:xfrm>
        </p:spPr>
        <p:txBody>
          <a:bodyPr/>
          <a:lstStyle/>
          <a:p>
            <a:pPr eaLnBrk="1" hangingPunct="1">
              <a:defRPr/>
            </a:pPr>
            <a:r>
              <a:rPr lang="en-US" altLang="en-US" dirty="0"/>
              <a:t>Going to a Web Site</a:t>
            </a:r>
          </a:p>
        </p:txBody>
      </p:sp>
      <p:sp>
        <p:nvSpPr>
          <p:cNvPr id="120835" name="Rectangle 3">
            <a:extLst>
              <a:ext uri="{FF2B5EF4-FFF2-40B4-BE49-F238E27FC236}">
                <a16:creationId xmlns:a16="http://schemas.microsoft.com/office/drawing/2014/main" id="{1A856C3E-D992-0EFC-6A25-9C2A25DD971E}"/>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400" dirty="0"/>
              <a:t>You are in a web browser and you ask to go to</a:t>
            </a:r>
          </a:p>
          <a:p>
            <a:pPr eaLnBrk="1" hangingPunct="1">
              <a:lnSpc>
                <a:spcPct val="90000"/>
              </a:lnSpc>
              <a:buFont typeface="Wingdings" charset="2"/>
              <a:buNone/>
              <a:defRPr/>
            </a:pPr>
            <a:r>
              <a:rPr lang="en-US" altLang="en-US" sz="2400" u="sng" dirty="0"/>
              <a:t> </a:t>
            </a:r>
            <a:r>
              <a:rPr lang="en-US" altLang="en-US" sz="2400" u="sng" dirty="0">
                <a:hlinkClick r:id="rId2"/>
              </a:rPr>
              <a:t>www.cs.brown.edu/courses/cs</a:t>
            </a:r>
            <a:r>
              <a:rPr lang="en-US" altLang="en-US" sz="2400" u="sng" dirty="0"/>
              <a:t>ci0020             </a:t>
            </a:r>
          </a:p>
          <a:p>
            <a:pPr eaLnBrk="1" hangingPunct="1">
              <a:lnSpc>
                <a:spcPct val="90000"/>
              </a:lnSpc>
              <a:buFont typeface="Wingdings" charset="2"/>
              <a:buNone/>
              <a:defRPr/>
            </a:pPr>
            <a:endParaRPr lang="en-US" altLang="en-US" sz="2400" dirty="0"/>
          </a:p>
          <a:p>
            <a:pPr eaLnBrk="1" hangingPunct="1">
              <a:lnSpc>
                <a:spcPct val="90000"/>
              </a:lnSpc>
              <a:buFont typeface="Wingdings" charset="2"/>
              <a:buNone/>
              <a:defRPr/>
            </a:pPr>
            <a:r>
              <a:rPr lang="en-US" altLang="en-US" sz="2400" dirty="0"/>
              <a:t>(the home page for this course).  What happens?</a:t>
            </a:r>
          </a:p>
          <a:p>
            <a:pPr eaLnBrk="1" hangingPunct="1">
              <a:lnSpc>
                <a:spcPct val="90000"/>
              </a:lnSpc>
              <a:buFont typeface="Wingdings" charset="2"/>
              <a:buNone/>
              <a:defRPr/>
            </a:pPr>
            <a:endParaRPr lang="en-US" altLang="en-US" sz="2400" dirty="0"/>
          </a:p>
          <a:p>
            <a:pPr eaLnBrk="1" hangingPunct="1">
              <a:lnSpc>
                <a:spcPct val="90000"/>
              </a:lnSpc>
              <a:buFont typeface="Wingdings" charset="2"/>
              <a:buChar char="n"/>
              <a:defRPr/>
            </a:pPr>
            <a:r>
              <a:rPr lang="en-US" altLang="en-US" sz="2400" dirty="0"/>
              <a:t>The fast answer is, a page of information is transferred to your computer, which proceeds to display it.  The web page comes to you!!!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278F3268-FA86-614F-03CD-A0DCCA85016E}"/>
              </a:ext>
            </a:extLst>
          </p:cNvPr>
          <p:cNvSpPr>
            <a:spLocks noGrp="1" noChangeArrowheads="1"/>
          </p:cNvSpPr>
          <p:nvPr>
            <p:ph type="title"/>
          </p:nvPr>
        </p:nvSpPr>
        <p:spPr>
          <a:xfrm>
            <a:off x="406400" y="144463"/>
            <a:ext cx="8128000" cy="1311275"/>
          </a:xfrm>
        </p:spPr>
        <p:txBody>
          <a:bodyPr/>
          <a:lstStyle/>
          <a:p>
            <a:pPr eaLnBrk="1" hangingPunct="1">
              <a:defRPr/>
            </a:pPr>
            <a:r>
              <a:rPr lang="en-US" altLang="en-US"/>
              <a:t>Fetching &amp; Opening</a:t>
            </a:r>
            <a:br>
              <a:rPr lang="en-US" altLang="en-US" sz="3600"/>
            </a:br>
            <a:r>
              <a:rPr lang="en-US" altLang="en-US" sz="3600"/>
              <a:t>Web Pages</a:t>
            </a:r>
            <a:endParaRPr lang="en-US" altLang="en-US"/>
          </a:p>
        </p:txBody>
      </p:sp>
      <p:sp>
        <p:nvSpPr>
          <p:cNvPr id="121859" name="Rectangle 3">
            <a:extLst>
              <a:ext uri="{FF2B5EF4-FFF2-40B4-BE49-F238E27FC236}">
                <a16:creationId xmlns:a16="http://schemas.microsoft.com/office/drawing/2014/main" id="{687D3B7D-FC88-96CB-5B70-2C669112EAEF}"/>
              </a:ext>
            </a:extLst>
          </p:cNvPr>
          <p:cNvSpPr>
            <a:spLocks noGrp="1" noChangeArrowheads="1"/>
          </p:cNvSpPr>
          <p:nvPr>
            <p:ph type="body" idx="1"/>
          </p:nvPr>
        </p:nvSpPr>
        <p:spPr>
          <a:xfrm>
            <a:off x="457200" y="1885950"/>
            <a:ext cx="8382000" cy="2076450"/>
          </a:xfrm>
        </p:spPr>
        <p:txBody>
          <a:bodyPr/>
          <a:lstStyle/>
          <a:p>
            <a:pPr eaLnBrk="1" hangingPunct="1">
              <a:buFont typeface="Wingdings" charset="2"/>
              <a:buChar char="n"/>
              <a:defRPr/>
            </a:pPr>
            <a:r>
              <a:rPr lang="en-US" altLang="en-US"/>
              <a:t>Web browsers ask for pages by their  Uniform Resource Locator</a:t>
            </a:r>
          </a:p>
        </p:txBody>
      </p:sp>
      <p:sp>
        <p:nvSpPr>
          <p:cNvPr id="121860" name="Text Box 4">
            <a:extLst>
              <a:ext uri="{FF2B5EF4-FFF2-40B4-BE49-F238E27FC236}">
                <a16:creationId xmlns:a16="http://schemas.microsoft.com/office/drawing/2014/main" id="{23C4E1ED-CBB1-4C05-0B9F-5E6F3B19F7A5}"/>
              </a:ext>
            </a:extLst>
          </p:cNvPr>
          <p:cNvSpPr txBox="1">
            <a:spLocks noChangeArrowheads="1"/>
          </p:cNvSpPr>
          <p:nvPr/>
        </p:nvSpPr>
        <p:spPr bwMode="auto">
          <a:xfrm>
            <a:off x="1295400" y="3048000"/>
            <a:ext cx="6827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a:latin typeface="Times" pitchFamily="2" charset="0"/>
              </a:rPr>
              <a:t>http://www.cs.brown.edu/courses/cs002</a:t>
            </a:r>
            <a:r>
              <a:rPr lang="en-US" altLang="en-US" sz="3600">
                <a:latin typeface="Times" pitchFamily="2" charset="0"/>
              </a:rPr>
              <a:t>/</a:t>
            </a:r>
          </a:p>
        </p:txBody>
      </p:sp>
      <p:grpSp>
        <p:nvGrpSpPr>
          <p:cNvPr id="121861" name="Group 5">
            <a:extLst>
              <a:ext uri="{FF2B5EF4-FFF2-40B4-BE49-F238E27FC236}">
                <a16:creationId xmlns:a16="http://schemas.microsoft.com/office/drawing/2014/main" id="{7FC9223A-C8AD-2FED-E34A-2FBBBB8AA050}"/>
              </a:ext>
            </a:extLst>
          </p:cNvPr>
          <p:cNvGrpSpPr>
            <a:grpSpLocks/>
          </p:cNvGrpSpPr>
          <p:nvPr/>
        </p:nvGrpSpPr>
        <p:grpSpPr bwMode="auto">
          <a:xfrm>
            <a:off x="1050925" y="3733800"/>
            <a:ext cx="1198563" cy="1524000"/>
            <a:chOff x="662" y="2880"/>
            <a:chExt cx="755" cy="534"/>
          </a:xfrm>
        </p:grpSpPr>
        <p:sp>
          <p:nvSpPr>
            <p:cNvPr id="43021" name="Text Box 6">
              <a:extLst>
                <a:ext uri="{FF2B5EF4-FFF2-40B4-BE49-F238E27FC236}">
                  <a16:creationId xmlns:a16="http://schemas.microsoft.com/office/drawing/2014/main" id="{B7D721EF-01BD-3313-B7D5-80E6E406B799}"/>
                </a:ext>
              </a:extLst>
            </p:cNvPr>
            <p:cNvSpPr txBox="1">
              <a:spLocks noChangeArrowheads="1"/>
            </p:cNvSpPr>
            <p:nvPr/>
          </p:nvSpPr>
          <p:spPr bwMode="auto">
            <a:xfrm>
              <a:off x="662" y="3254"/>
              <a:ext cx="75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2400">
                  <a:solidFill>
                    <a:srgbClr val="FF0000"/>
                  </a:solidFill>
                  <a:latin typeface="Times" pitchFamily="2" charset="0"/>
                </a:rPr>
                <a:t>protocol</a:t>
              </a:r>
              <a:endParaRPr lang="en-US" altLang="en-US" sz="2400">
                <a:latin typeface="Times" pitchFamily="2" charset="0"/>
              </a:endParaRPr>
            </a:p>
          </p:txBody>
        </p:sp>
        <p:sp>
          <p:nvSpPr>
            <p:cNvPr id="43022" name="Line 7">
              <a:extLst>
                <a:ext uri="{FF2B5EF4-FFF2-40B4-BE49-F238E27FC236}">
                  <a16:creationId xmlns:a16="http://schemas.microsoft.com/office/drawing/2014/main" id="{A44519F8-744E-0C4E-2960-FE3EDA7ED169}"/>
                </a:ext>
              </a:extLst>
            </p:cNvPr>
            <p:cNvSpPr>
              <a:spLocks noChangeShapeType="1"/>
            </p:cNvSpPr>
            <p:nvPr/>
          </p:nvSpPr>
          <p:spPr bwMode="auto">
            <a:xfrm flipV="1">
              <a:off x="960" y="2880"/>
              <a:ext cx="288" cy="3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1864" name="Group 8">
            <a:extLst>
              <a:ext uri="{FF2B5EF4-FFF2-40B4-BE49-F238E27FC236}">
                <a16:creationId xmlns:a16="http://schemas.microsoft.com/office/drawing/2014/main" id="{02B1628F-788D-FB16-43A6-EE30890A429D}"/>
              </a:ext>
            </a:extLst>
          </p:cNvPr>
          <p:cNvGrpSpPr>
            <a:grpSpLocks/>
          </p:cNvGrpSpPr>
          <p:nvPr/>
        </p:nvGrpSpPr>
        <p:grpSpPr bwMode="auto">
          <a:xfrm>
            <a:off x="2209800" y="3733800"/>
            <a:ext cx="3048000" cy="1143000"/>
            <a:chOff x="1632" y="2832"/>
            <a:chExt cx="1920" cy="720"/>
          </a:xfrm>
        </p:grpSpPr>
        <p:sp>
          <p:nvSpPr>
            <p:cNvPr id="43018" name="Text Box 9">
              <a:extLst>
                <a:ext uri="{FF2B5EF4-FFF2-40B4-BE49-F238E27FC236}">
                  <a16:creationId xmlns:a16="http://schemas.microsoft.com/office/drawing/2014/main" id="{F9133A42-8B9B-BF2B-AB05-BF96D717E3B3}"/>
                </a:ext>
              </a:extLst>
            </p:cNvPr>
            <p:cNvSpPr txBox="1">
              <a:spLocks noChangeArrowheads="1"/>
            </p:cNvSpPr>
            <p:nvPr/>
          </p:nvSpPr>
          <p:spPr bwMode="auto">
            <a:xfrm>
              <a:off x="2304" y="3264"/>
              <a:ext cx="4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2400">
                  <a:solidFill>
                    <a:srgbClr val="FF0000"/>
                  </a:solidFill>
                  <a:latin typeface="Times" pitchFamily="2" charset="0"/>
                </a:rPr>
                <a:t>path</a:t>
              </a:r>
            </a:p>
          </p:txBody>
        </p:sp>
        <p:sp>
          <p:nvSpPr>
            <p:cNvPr id="43019" name="Line 10">
              <a:extLst>
                <a:ext uri="{FF2B5EF4-FFF2-40B4-BE49-F238E27FC236}">
                  <a16:creationId xmlns:a16="http://schemas.microsoft.com/office/drawing/2014/main" id="{6CE881F8-C83B-2D0D-856B-51554DA6AE3F}"/>
                </a:ext>
              </a:extLst>
            </p:cNvPr>
            <p:cNvSpPr>
              <a:spLocks noChangeShapeType="1"/>
            </p:cNvSpPr>
            <p:nvPr/>
          </p:nvSpPr>
          <p:spPr bwMode="auto">
            <a:xfrm flipV="1">
              <a:off x="2688" y="2880"/>
              <a:ext cx="864" cy="48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1">
              <a:extLst>
                <a:ext uri="{FF2B5EF4-FFF2-40B4-BE49-F238E27FC236}">
                  <a16:creationId xmlns:a16="http://schemas.microsoft.com/office/drawing/2014/main" id="{365EBDD3-54FC-D86F-D90D-052036B2012B}"/>
                </a:ext>
              </a:extLst>
            </p:cNvPr>
            <p:cNvSpPr>
              <a:spLocks noChangeShapeType="1"/>
            </p:cNvSpPr>
            <p:nvPr/>
          </p:nvSpPr>
          <p:spPr bwMode="auto">
            <a:xfrm flipH="1" flipV="1">
              <a:off x="1632" y="2832"/>
              <a:ext cx="720" cy="528"/>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1868" name="Group 12">
            <a:extLst>
              <a:ext uri="{FF2B5EF4-FFF2-40B4-BE49-F238E27FC236}">
                <a16:creationId xmlns:a16="http://schemas.microsoft.com/office/drawing/2014/main" id="{57B477FA-1BBD-4ABD-359F-A0662F3B07AA}"/>
              </a:ext>
            </a:extLst>
          </p:cNvPr>
          <p:cNvGrpSpPr>
            <a:grpSpLocks/>
          </p:cNvGrpSpPr>
          <p:nvPr/>
        </p:nvGrpSpPr>
        <p:grpSpPr bwMode="auto">
          <a:xfrm>
            <a:off x="6248400" y="3733800"/>
            <a:ext cx="1335088" cy="1066800"/>
            <a:chOff x="3744" y="2880"/>
            <a:chExt cx="841" cy="672"/>
          </a:xfrm>
        </p:grpSpPr>
        <p:sp>
          <p:nvSpPr>
            <p:cNvPr id="43016" name="Text Box 13">
              <a:extLst>
                <a:ext uri="{FF2B5EF4-FFF2-40B4-BE49-F238E27FC236}">
                  <a16:creationId xmlns:a16="http://schemas.microsoft.com/office/drawing/2014/main" id="{B93457D7-97B8-AFF9-2C29-BA8ECBC359F3}"/>
                </a:ext>
              </a:extLst>
            </p:cNvPr>
            <p:cNvSpPr txBox="1">
              <a:spLocks noChangeArrowheads="1"/>
            </p:cNvSpPr>
            <p:nvPr/>
          </p:nvSpPr>
          <p:spPr bwMode="auto">
            <a:xfrm>
              <a:off x="3744" y="3264"/>
              <a:ext cx="8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2400">
                  <a:solidFill>
                    <a:srgbClr val="FF0000"/>
                  </a:solidFill>
                  <a:latin typeface="Times" pitchFamily="2" charset="0"/>
                </a:rPr>
                <a:t>resources</a:t>
              </a:r>
            </a:p>
          </p:txBody>
        </p:sp>
        <p:sp>
          <p:nvSpPr>
            <p:cNvPr id="43017" name="Line 14">
              <a:extLst>
                <a:ext uri="{FF2B5EF4-FFF2-40B4-BE49-F238E27FC236}">
                  <a16:creationId xmlns:a16="http://schemas.microsoft.com/office/drawing/2014/main" id="{A668F7D0-5852-F46D-FB7E-3A749238E2E3}"/>
                </a:ext>
              </a:extLst>
            </p:cNvPr>
            <p:cNvSpPr>
              <a:spLocks noChangeShapeType="1"/>
            </p:cNvSpPr>
            <p:nvPr/>
          </p:nvSpPr>
          <p:spPr bwMode="auto">
            <a:xfrm flipV="1">
              <a:off x="4080" y="2880"/>
              <a:ext cx="0" cy="38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3015" name="Text Box 15">
            <a:extLst>
              <a:ext uri="{FF2B5EF4-FFF2-40B4-BE49-F238E27FC236}">
                <a16:creationId xmlns:a16="http://schemas.microsoft.com/office/drawing/2014/main" id="{4B02AA68-1DE4-4375-86C8-D8655D4492BE}"/>
              </a:ext>
            </a:extLst>
          </p:cNvPr>
          <p:cNvSpPr txBox="1">
            <a:spLocks noChangeArrowheads="1"/>
          </p:cNvSpPr>
          <p:nvPr/>
        </p:nvSpPr>
        <p:spPr bwMode="auto">
          <a:xfrm>
            <a:off x="1143000" y="5257800"/>
            <a:ext cx="72866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2400">
                <a:latin typeface="Times New Roman" panose="02020603050405020304" pitchFamily="18" charset="0"/>
              </a:rPr>
              <a:t>URLs provide a convenient and easy to remember naming</a:t>
            </a:r>
          </a:p>
          <a:p>
            <a:pPr>
              <a:spcBef>
                <a:spcPct val="0"/>
              </a:spcBef>
              <a:buClrTx/>
              <a:buSzTx/>
              <a:buFontTx/>
              <a:buNone/>
            </a:pPr>
            <a:r>
              <a:rPr lang="en-US" altLang="en-US" sz="2400">
                <a:latin typeface="Times New Roman" panose="02020603050405020304" pitchFamily="18" charset="0"/>
              </a:rPr>
              <a:t>For a Web Site as opposed to its actual address</a:t>
            </a:r>
          </a:p>
          <a:p>
            <a:pPr>
              <a:spcBef>
                <a:spcPct val="0"/>
              </a:spcBef>
              <a:buClrTx/>
              <a:buSzTx/>
              <a:buFontTx/>
              <a:buNone/>
            </a:pPr>
            <a:r>
              <a:rPr lang="en-US" altLang="en-US" sz="2400">
                <a:latin typeface="Times New Roman" panose="02020603050405020304" pitchFamily="18" charset="0"/>
              </a:rPr>
              <a:t>	</a:t>
            </a:r>
            <a:r>
              <a:rPr lang="en-US" altLang="en-US" sz="2400">
                <a:latin typeface="Times New Roman" panose="02020603050405020304" pitchFamily="18" charset="0"/>
                <a:hlinkClick r:id="rId2"/>
              </a:rPr>
              <a:t>http://192.168.125.1/</a:t>
            </a:r>
            <a:r>
              <a:rPr lang="en-US" altLang="en-US" sz="2400">
                <a:latin typeface="Times New Roman" panose="02020603050405020304" pitchFamily="18" charset="0"/>
              </a:rPr>
              <a:t>  for instance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Effect transition="in" filter="dissolve">
                                      <p:cBhvr>
                                        <p:cTn id="7" dur="500"/>
                                        <p:tgtEl>
                                          <p:spTgt spid="1218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dissolve">
                                      <p:cBhvr>
                                        <p:cTn id="12" dur="5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1861"/>
                                        </p:tgtEl>
                                        <p:attrNameLst>
                                          <p:attrName>style.visibility</p:attrName>
                                        </p:attrNameLst>
                                      </p:cBhvr>
                                      <p:to>
                                        <p:strVal val="visible"/>
                                      </p:to>
                                    </p:set>
                                    <p:animEffect transition="in" filter="dissolve">
                                      <p:cBhvr>
                                        <p:cTn id="17" dur="500"/>
                                        <p:tgtEl>
                                          <p:spTgt spid="1218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1864"/>
                                        </p:tgtEl>
                                        <p:attrNameLst>
                                          <p:attrName>style.visibility</p:attrName>
                                        </p:attrNameLst>
                                      </p:cBhvr>
                                      <p:to>
                                        <p:strVal val="visible"/>
                                      </p:to>
                                    </p:set>
                                    <p:animEffect transition="in" filter="dissolve">
                                      <p:cBhvr>
                                        <p:cTn id="22" dur="500"/>
                                        <p:tgtEl>
                                          <p:spTgt spid="1218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1868"/>
                                        </p:tgtEl>
                                        <p:attrNameLst>
                                          <p:attrName>style.visibility</p:attrName>
                                        </p:attrNameLst>
                                      </p:cBhvr>
                                      <p:to>
                                        <p:strVal val="visible"/>
                                      </p:to>
                                    </p:set>
                                    <p:animEffect transition="in" filter="dissolve">
                                      <p:cBhvr>
                                        <p:cTn id="27" dur="500"/>
                                        <p:tgtEl>
                                          <p:spTgt spid="121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P spid="12186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3A37144-8357-02E8-930B-0EA067C4A44D}"/>
              </a:ext>
            </a:extLst>
          </p:cNvPr>
          <p:cNvSpPr>
            <a:spLocks noGrp="1" noChangeArrowheads="1"/>
          </p:cNvSpPr>
          <p:nvPr>
            <p:ph type="title"/>
          </p:nvPr>
        </p:nvSpPr>
        <p:spPr>
          <a:xfrm>
            <a:off x="457200" y="544513"/>
            <a:ext cx="8229600" cy="606425"/>
          </a:xfrm>
        </p:spPr>
        <p:txBody>
          <a:bodyPr/>
          <a:lstStyle/>
          <a:p>
            <a:pPr eaLnBrk="1" hangingPunct="1">
              <a:defRPr/>
            </a:pPr>
            <a:r>
              <a:rPr lang="en-US" altLang="en-US"/>
              <a:t>Parts of a URL</a:t>
            </a:r>
          </a:p>
        </p:txBody>
      </p:sp>
      <p:sp>
        <p:nvSpPr>
          <p:cNvPr id="122883" name="Rectangle 3">
            <a:extLst>
              <a:ext uri="{FF2B5EF4-FFF2-40B4-BE49-F238E27FC236}">
                <a16:creationId xmlns:a16="http://schemas.microsoft.com/office/drawing/2014/main" id="{3D2E9A73-C6B0-662E-2380-1CDE2490534A}"/>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800"/>
              <a:t>http://  This states that we a requesting a page from a remote web server.</a:t>
            </a:r>
          </a:p>
          <a:p>
            <a:pPr eaLnBrk="1" hangingPunct="1">
              <a:lnSpc>
                <a:spcPct val="90000"/>
              </a:lnSpc>
              <a:buFont typeface="Wingdings" charset="2"/>
              <a:buNone/>
              <a:defRPr/>
            </a:pPr>
            <a:endParaRPr lang="en-US" altLang="en-US" sz="2800"/>
          </a:p>
          <a:p>
            <a:pPr eaLnBrk="1" hangingPunct="1">
              <a:lnSpc>
                <a:spcPct val="90000"/>
              </a:lnSpc>
              <a:buFont typeface="Wingdings" charset="2"/>
              <a:buChar char="n"/>
              <a:defRPr/>
            </a:pPr>
            <a:r>
              <a:rPr lang="en-US" altLang="en-US" sz="2800"/>
              <a:t>www.cs.brown.edu This is the name of the web server.  This name must be “registered” with the powers that be.</a:t>
            </a:r>
          </a:p>
          <a:p>
            <a:pPr eaLnBrk="1" hangingPunct="1">
              <a:lnSpc>
                <a:spcPct val="90000"/>
              </a:lnSpc>
              <a:buFont typeface="Wingdings" charset="2"/>
              <a:buNone/>
              <a:defRPr/>
            </a:pPr>
            <a:endParaRPr lang="en-US" altLang="en-US" sz="2800"/>
          </a:p>
          <a:p>
            <a:pPr eaLnBrk="1" hangingPunct="1">
              <a:lnSpc>
                <a:spcPct val="90000"/>
              </a:lnSpc>
              <a:buFont typeface="Wingdings" charset="2"/>
              <a:buChar char="n"/>
              <a:defRPr/>
            </a:pPr>
            <a:r>
              <a:rPr lang="en-US" altLang="en-US" sz="2800"/>
              <a:t>/courses/cs002 indicates which of the many pages from that server is being requested.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73D66A41-A5ED-11A7-C35B-4CF2F1716DA4}"/>
              </a:ext>
            </a:extLst>
          </p:cNvPr>
          <p:cNvSpPr>
            <a:spLocks noGrp="1" noChangeArrowheads="1"/>
          </p:cNvSpPr>
          <p:nvPr>
            <p:ph type="title"/>
          </p:nvPr>
        </p:nvSpPr>
        <p:spPr/>
        <p:txBody>
          <a:bodyPr/>
          <a:lstStyle/>
          <a:p>
            <a:pPr eaLnBrk="1" hangingPunct="1">
              <a:defRPr/>
            </a:pPr>
            <a:r>
              <a:rPr lang="en-US" altLang="en-US" dirty="0"/>
              <a:t>Protocols</a:t>
            </a:r>
          </a:p>
        </p:txBody>
      </p:sp>
      <p:sp>
        <p:nvSpPr>
          <p:cNvPr id="123907" name="Rectangle 3">
            <a:extLst>
              <a:ext uri="{FF2B5EF4-FFF2-40B4-BE49-F238E27FC236}">
                <a16:creationId xmlns:a16="http://schemas.microsoft.com/office/drawing/2014/main" id="{C79B0642-AD53-1586-FE92-3012876204DF}"/>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800" dirty="0"/>
              <a:t>There are many protocols that govern how information is transferred on the web.  A “</a:t>
            </a:r>
            <a:r>
              <a:rPr lang="en-US" altLang="ja-JP" sz="2800" dirty="0">
                <a:solidFill>
                  <a:srgbClr val="FF0000"/>
                </a:solidFill>
              </a:rPr>
              <a:t>protocol</a:t>
            </a:r>
            <a:r>
              <a:rPr lang="en-US" altLang="en-US" sz="2800" dirty="0"/>
              <a:t>”</a:t>
            </a:r>
            <a:r>
              <a:rPr lang="en-US" altLang="ja-JP" sz="2800" dirty="0"/>
              <a:t> is a convention established to govern the manner in which data traverses a network.</a:t>
            </a:r>
          </a:p>
          <a:p>
            <a:pPr eaLnBrk="1" hangingPunct="1">
              <a:lnSpc>
                <a:spcPct val="90000"/>
              </a:lnSpc>
              <a:buFont typeface="Wingdings" charset="2"/>
              <a:buChar char="n"/>
              <a:defRPr/>
            </a:pPr>
            <a:endParaRPr lang="en-US" altLang="en-US" sz="2800" dirty="0"/>
          </a:p>
          <a:p>
            <a:pPr eaLnBrk="1" hangingPunct="1">
              <a:lnSpc>
                <a:spcPct val="90000"/>
              </a:lnSpc>
              <a:buFont typeface="Wingdings" charset="2"/>
              <a:buChar char="n"/>
              <a:defRPr/>
            </a:pPr>
            <a:r>
              <a:rPr lang="en-US" altLang="en-US" sz="2800" dirty="0"/>
              <a:t>The “</a:t>
            </a:r>
            <a:r>
              <a:rPr lang="en-US" altLang="ja-JP" sz="2800" dirty="0">
                <a:solidFill>
                  <a:srgbClr val="FF0000"/>
                </a:solidFill>
              </a:rPr>
              <a:t>http</a:t>
            </a:r>
            <a:r>
              <a:rPr lang="en-US" altLang="en-US" sz="2800" dirty="0"/>
              <a:t>”</a:t>
            </a:r>
            <a:r>
              <a:rPr lang="en-US" altLang="ja-JP" sz="2800" dirty="0"/>
              <a:t> at the start of the URL stands for </a:t>
            </a:r>
            <a:r>
              <a:rPr lang="en-US" altLang="en-US" sz="2800" dirty="0"/>
              <a:t>“</a:t>
            </a:r>
            <a:r>
              <a:rPr lang="en-US" altLang="ja-JP" sz="2800" dirty="0"/>
              <a:t>Hypertext transfer protocol,</a:t>
            </a:r>
            <a:r>
              <a:rPr lang="en-US" altLang="en-US" sz="2800" dirty="0"/>
              <a:t>”</a:t>
            </a:r>
            <a:r>
              <a:rPr lang="en-US" altLang="ja-JP" sz="2800" dirty="0"/>
              <a:t> which is the main such protocol.</a:t>
            </a:r>
            <a:endParaRPr lang="en-US" alt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703AB187-6A0C-E8DD-6018-5A3C9C7855E4}"/>
              </a:ext>
            </a:extLst>
          </p:cNvPr>
          <p:cNvSpPr>
            <a:spLocks noGrp="1" noChangeArrowheads="1"/>
          </p:cNvSpPr>
          <p:nvPr>
            <p:ph type="title"/>
          </p:nvPr>
        </p:nvSpPr>
        <p:spPr>
          <a:xfrm>
            <a:off x="457200" y="544513"/>
            <a:ext cx="8229600" cy="606425"/>
          </a:xfrm>
        </p:spPr>
        <p:txBody>
          <a:bodyPr/>
          <a:lstStyle/>
          <a:p>
            <a:pPr eaLnBrk="1" hangingPunct="1">
              <a:defRPr/>
            </a:pPr>
            <a:r>
              <a:rPr lang="en-US" altLang="en-US"/>
              <a:t>Return Addresses</a:t>
            </a:r>
          </a:p>
        </p:txBody>
      </p:sp>
      <p:sp>
        <p:nvSpPr>
          <p:cNvPr id="124931" name="Rectangle 3">
            <a:extLst>
              <a:ext uri="{FF2B5EF4-FFF2-40B4-BE49-F238E27FC236}">
                <a16:creationId xmlns:a16="http://schemas.microsoft.com/office/drawing/2014/main" id="{CE78C8E5-3A2C-EFDF-02A8-92CD15EE93FB}"/>
              </a:ext>
            </a:extLst>
          </p:cNvPr>
          <p:cNvSpPr>
            <a:spLocks noGrp="1" noChangeArrowheads="1"/>
          </p:cNvSpPr>
          <p:nvPr>
            <p:ph type="body" idx="1"/>
          </p:nvPr>
        </p:nvSpPr>
        <p:spPr/>
        <p:txBody>
          <a:bodyPr/>
          <a:lstStyle/>
          <a:p>
            <a:pPr eaLnBrk="1" hangingPunct="1">
              <a:buFont typeface="Wingdings" charset="2"/>
              <a:buChar char="n"/>
              <a:defRPr/>
            </a:pPr>
            <a:r>
              <a:rPr lang="en-US" altLang="en-US" sz="2400"/>
              <a:t>Your request is transferred to the right server because machines along the way (routers) know how to interpret the URL and map it to an address where the web page resides</a:t>
            </a:r>
          </a:p>
          <a:p>
            <a:pPr eaLnBrk="1" hangingPunct="1">
              <a:buFont typeface="Wingdings" charset="2"/>
              <a:buNone/>
              <a:defRPr/>
            </a:pPr>
            <a:endParaRPr lang="en-US" altLang="en-US" sz="2400"/>
          </a:p>
          <a:p>
            <a:pPr eaLnBrk="1" hangingPunct="1">
              <a:buFont typeface="Wingdings" charset="2"/>
              <a:buChar char="n"/>
              <a:defRPr/>
            </a:pPr>
            <a:r>
              <a:rPr lang="en-US" altLang="en-US" sz="2400"/>
              <a:t>When it arrives at the correct server, your message includes a “return address” so the server knows where to send the requested page.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2162A31-785D-C549-60F0-B2D371A7FBA6}"/>
              </a:ext>
            </a:extLst>
          </p:cNvPr>
          <p:cNvSpPr>
            <a:spLocks noGrp="1" noChangeArrowheads="1"/>
          </p:cNvSpPr>
          <p:nvPr>
            <p:ph type="title"/>
          </p:nvPr>
        </p:nvSpPr>
        <p:spPr>
          <a:xfrm>
            <a:off x="457200" y="544513"/>
            <a:ext cx="8229600" cy="606425"/>
          </a:xfrm>
        </p:spPr>
        <p:txBody>
          <a:bodyPr/>
          <a:lstStyle/>
          <a:p>
            <a:pPr eaLnBrk="1" hangingPunct="1">
              <a:defRPr/>
            </a:pPr>
            <a:r>
              <a:rPr lang="en-US" altLang="en-US"/>
              <a:t>What is a Web Server?</a:t>
            </a:r>
          </a:p>
        </p:txBody>
      </p:sp>
      <p:sp>
        <p:nvSpPr>
          <p:cNvPr id="125955" name="Rectangle 3">
            <a:extLst>
              <a:ext uri="{FF2B5EF4-FFF2-40B4-BE49-F238E27FC236}">
                <a16:creationId xmlns:a16="http://schemas.microsoft.com/office/drawing/2014/main" id="{0C1F3834-D03F-E631-6CAA-35B030ED0082}"/>
              </a:ext>
            </a:extLst>
          </p:cNvPr>
          <p:cNvSpPr>
            <a:spLocks noGrp="1" noChangeArrowheads="1"/>
          </p:cNvSpPr>
          <p:nvPr>
            <p:ph type="body" idx="1"/>
          </p:nvPr>
        </p:nvSpPr>
        <p:spPr/>
        <p:txBody>
          <a:bodyPr/>
          <a:lstStyle/>
          <a:p>
            <a:pPr eaLnBrk="1" hangingPunct="1">
              <a:buFont typeface="Wingdings" charset="2"/>
              <a:buChar char="n"/>
              <a:defRPr/>
            </a:pPr>
            <a:r>
              <a:rPr lang="en-US" altLang="en-US" sz="2800"/>
              <a:t>A “</a:t>
            </a:r>
            <a:r>
              <a:rPr lang="en-US" altLang="ja-JP" sz="2800">
                <a:solidFill>
                  <a:srgbClr val="FF0000"/>
                </a:solidFill>
              </a:rPr>
              <a:t>server</a:t>
            </a:r>
            <a:r>
              <a:rPr lang="en-US" altLang="en-US" sz="2800"/>
              <a:t>”</a:t>
            </a:r>
            <a:r>
              <a:rPr lang="en-US" altLang="ja-JP" sz="2800"/>
              <a:t> is simply a computer that acts as a utility for other computers.  A </a:t>
            </a:r>
            <a:r>
              <a:rPr lang="en-US" altLang="ja-JP" sz="2800">
                <a:solidFill>
                  <a:srgbClr val="FF0000"/>
                </a:solidFill>
              </a:rPr>
              <a:t>web server</a:t>
            </a:r>
            <a:r>
              <a:rPr lang="en-US" altLang="ja-JP" sz="2800"/>
              <a:t> is a server that serves up web pages.  </a:t>
            </a:r>
          </a:p>
          <a:p>
            <a:pPr eaLnBrk="1" hangingPunct="1">
              <a:buFont typeface="Wingdings" charset="2"/>
              <a:buNone/>
              <a:defRPr/>
            </a:pPr>
            <a:endParaRPr lang="en-US" altLang="en-US" sz="2800"/>
          </a:p>
          <a:p>
            <a:pPr eaLnBrk="1" hangingPunct="1">
              <a:buFont typeface="Wingdings" charset="2"/>
              <a:buChar char="n"/>
              <a:defRPr/>
            </a:pPr>
            <a:r>
              <a:rPr lang="en-US" altLang="en-US" sz="2800"/>
              <a:t>A </a:t>
            </a:r>
            <a:r>
              <a:rPr lang="en-US" altLang="en-US" sz="2800">
                <a:solidFill>
                  <a:srgbClr val="FF0000"/>
                </a:solidFill>
              </a:rPr>
              <a:t>file server</a:t>
            </a:r>
            <a:r>
              <a:rPr lang="en-US" altLang="en-US" sz="2800"/>
              <a:t> is a computer that returns files requested by users on other computers.  (When you request a file from the Brown computer system, you are communicating with a file server.)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2" name="Rectangle 6">
            <a:extLst>
              <a:ext uri="{FF2B5EF4-FFF2-40B4-BE49-F238E27FC236}">
                <a16:creationId xmlns:a16="http://schemas.microsoft.com/office/drawing/2014/main" id="{7C72A411-1128-0AE0-2C9F-AD09500B1F6D}"/>
              </a:ext>
            </a:extLst>
          </p:cNvPr>
          <p:cNvSpPr>
            <a:spLocks noGrp="1" noChangeArrowheads="1"/>
          </p:cNvSpPr>
          <p:nvPr>
            <p:ph type="title"/>
          </p:nvPr>
        </p:nvSpPr>
        <p:spPr/>
        <p:txBody>
          <a:bodyPr/>
          <a:lstStyle/>
          <a:p>
            <a:pPr eaLnBrk="1" hangingPunct="1">
              <a:defRPr/>
            </a:pPr>
            <a:r>
              <a:rPr lang="en-US" altLang="en-US" sz="3200" dirty="0"/>
              <a:t>Factors behind the early development of the Internet</a:t>
            </a:r>
          </a:p>
        </p:txBody>
      </p:sp>
      <p:sp>
        <p:nvSpPr>
          <p:cNvPr id="198663" name="Rectangle 7">
            <a:extLst>
              <a:ext uri="{FF2B5EF4-FFF2-40B4-BE49-F238E27FC236}">
                <a16:creationId xmlns:a16="http://schemas.microsoft.com/office/drawing/2014/main" id="{ECA9E05C-60AB-82EF-98F1-106A8E326BFB}"/>
              </a:ext>
            </a:extLst>
          </p:cNvPr>
          <p:cNvSpPr>
            <a:spLocks noGrp="1" noChangeArrowheads="1"/>
          </p:cNvSpPr>
          <p:nvPr>
            <p:ph type="body" idx="1"/>
          </p:nvPr>
        </p:nvSpPr>
        <p:spPr>
          <a:xfrm>
            <a:off x="457200" y="1676400"/>
            <a:ext cx="8229600" cy="4800600"/>
          </a:xfrm>
        </p:spPr>
        <p:txBody>
          <a:bodyPr/>
          <a:lstStyle/>
          <a:p>
            <a:pPr eaLnBrk="1" hangingPunct="1">
              <a:lnSpc>
                <a:spcPct val="90000"/>
              </a:lnSpc>
              <a:buFont typeface="Wingdings" charset="2"/>
              <a:buChar char="n"/>
              <a:defRPr/>
            </a:pPr>
            <a:r>
              <a:rPr lang="en-US" altLang="en-US" sz="2000" dirty="0"/>
              <a:t>U.S. and Soviet Bloc engaged in a “cold war” escalating after WWII </a:t>
            </a:r>
          </a:p>
          <a:p>
            <a:pPr marL="0" indent="0" eaLnBrk="1" hangingPunct="1">
              <a:lnSpc>
                <a:spcPct val="90000"/>
              </a:lnSpc>
              <a:buFont typeface="Wingdings" pitchFamily="2" charset="2"/>
              <a:buNone/>
              <a:defRPr/>
            </a:pPr>
            <a:r>
              <a:rPr lang="en-US" altLang="en-US" sz="2000" dirty="0"/>
              <a:t> </a:t>
            </a:r>
          </a:p>
          <a:p>
            <a:pPr eaLnBrk="1" hangingPunct="1">
              <a:lnSpc>
                <a:spcPct val="90000"/>
              </a:lnSpc>
              <a:buFont typeface="Wingdings" charset="2"/>
              <a:buChar char="n"/>
              <a:defRPr/>
            </a:pPr>
            <a:r>
              <a:rPr lang="en-US" altLang="en-US" sz="2000" dirty="0"/>
              <a:t>MAD Doctrine (Mutually Assured Destruction)</a:t>
            </a:r>
          </a:p>
          <a:p>
            <a:pPr eaLnBrk="1" hangingPunct="1">
              <a:lnSpc>
                <a:spcPct val="90000"/>
              </a:lnSpc>
              <a:buFont typeface="Wingdings" charset="2"/>
              <a:buChar char="n"/>
              <a:defRPr/>
            </a:pPr>
            <a:endParaRPr lang="en-US" altLang="en-US" sz="2000" dirty="0"/>
          </a:p>
          <a:p>
            <a:pPr eaLnBrk="1" hangingPunct="1">
              <a:lnSpc>
                <a:spcPct val="90000"/>
              </a:lnSpc>
              <a:buFont typeface="Wingdings" charset="2"/>
              <a:buChar char="n"/>
              <a:defRPr/>
            </a:pPr>
            <a:r>
              <a:rPr lang="en-US" altLang="en-US" sz="2000" dirty="0"/>
              <a:t>The U.S. Govt. did not have an adequate communications network to function effectively in the event of a real nuclear conflict with the USSR</a:t>
            </a:r>
          </a:p>
          <a:p>
            <a:pPr eaLnBrk="1" hangingPunct="1">
              <a:lnSpc>
                <a:spcPct val="90000"/>
              </a:lnSpc>
              <a:buFont typeface="Wingdings" charset="2"/>
              <a:buChar char="n"/>
              <a:defRPr/>
            </a:pPr>
            <a:endParaRPr lang="en-US" altLang="en-US" sz="2000" dirty="0"/>
          </a:p>
          <a:p>
            <a:pPr eaLnBrk="1" hangingPunct="1">
              <a:lnSpc>
                <a:spcPct val="90000"/>
              </a:lnSpc>
              <a:buFont typeface="Wingdings" charset="2"/>
              <a:buChar char="n"/>
              <a:defRPr/>
            </a:pPr>
            <a:r>
              <a:rPr lang="en-US" altLang="en-US" sz="2000" dirty="0"/>
              <a:t>The early funding from DARPA </a:t>
            </a:r>
            <a:r>
              <a:rPr lang="en-US" altLang="en-US" sz="2000" dirty="0">
                <a:solidFill>
                  <a:srgbClr val="FF0000"/>
                </a:solidFill>
              </a:rPr>
              <a:t>(</a:t>
            </a:r>
            <a:r>
              <a:rPr lang="en-US" sz="2000" dirty="0">
                <a:solidFill>
                  <a:srgbClr val="FF0000"/>
                </a:solidFill>
                <a:effectLst/>
              </a:rPr>
              <a:t>Defense Advanced Research Projects Agency ) </a:t>
            </a:r>
            <a:r>
              <a:rPr lang="en-US" altLang="en-US" sz="2000" dirty="0"/>
              <a:t>was an attempt to identify technologies that could be employed to create a “resilient” data network that could continue to function in the event of nuclear war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1B10742-7D38-B74F-695F-655A41DB1C5A}"/>
              </a:ext>
            </a:extLst>
          </p:cNvPr>
          <p:cNvSpPr>
            <a:spLocks noGrp="1" noChangeArrowheads="1"/>
          </p:cNvSpPr>
          <p:nvPr>
            <p:ph type="title"/>
          </p:nvPr>
        </p:nvSpPr>
        <p:spPr/>
        <p:txBody>
          <a:bodyPr/>
          <a:lstStyle/>
          <a:p>
            <a:pPr eaLnBrk="1" hangingPunct="1">
              <a:defRPr/>
            </a:pPr>
            <a:r>
              <a:rPr lang="en-US" altLang="en-US"/>
              <a:t>When the Information Arrives</a:t>
            </a:r>
          </a:p>
        </p:txBody>
      </p:sp>
      <p:sp>
        <p:nvSpPr>
          <p:cNvPr id="126979" name="Rectangle 3">
            <a:extLst>
              <a:ext uri="{FF2B5EF4-FFF2-40B4-BE49-F238E27FC236}">
                <a16:creationId xmlns:a16="http://schemas.microsoft.com/office/drawing/2014/main" id="{6DB0FB8F-1C53-33BA-006D-42C224A700CE}"/>
              </a:ext>
            </a:extLst>
          </p:cNvPr>
          <p:cNvSpPr>
            <a:spLocks noGrp="1" noChangeArrowheads="1"/>
          </p:cNvSpPr>
          <p:nvPr>
            <p:ph type="body" idx="1"/>
          </p:nvPr>
        </p:nvSpPr>
        <p:spPr/>
        <p:txBody>
          <a:bodyPr/>
          <a:lstStyle/>
          <a:p>
            <a:pPr eaLnBrk="1" hangingPunct="1">
              <a:buFont typeface="Wingdings" charset="2"/>
              <a:buChar char="n"/>
              <a:defRPr/>
            </a:pPr>
            <a:r>
              <a:rPr lang="en-US" altLang="en-US" sz="2800"/>
              <a:t>When the web page you have requested arrives at your machine, your browser must figure out how to display it.</a:t>
            </a:r>
          </a:p>
          <a:p>
            <a:pPr eaLnBrk="1" hangingPunct="1">
              <a:buFont typeface="Wingdings" charset="2"/>
              <a:buChar char="n"/>
              <a:defRPr/>
            </a:pPr>
            <a:endParaRPr lang="en-US" altLang="en-US" sz="2800"/>
          </a:p>
          <a:p>
            <a:pPr eaLnBrk="1" hangingPunct="1">
              <a:buFont typeface="Wingdings" charset="2"/>
              <a:buChar char="n"/>
              <a:defRPr/>
            </a:pPr>
            <a:r>
              <a:rPr lang="en-US" altLang="en-US" sz="2800"/>
              <a:t>A browser (like IE6 or Netscape) is a piece of software that, among other things, translates the information received into a screen display.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E29CA5D-E333-2EB8-4999-41ACF532F5F8}"/>
              </a:ext>
            </a:extLst>
          </p:cNvPr>
          <p:cNvSpPr>
            <a:spLocks noGrp="1" noChangeArrowheads="1"/>
          </p:cNvSpPr>
          <p:nvPr>
            <p:ph type="title"/>
          </p:nvPr>
        </p:nvSpPr>
        <p:spPr>
          <a:xfrm>
            <a:off x="457200" y="544513"/>
            <a:ext cx="8229600" cy="606425"/>
          </a:xfrm>
        </p:spPr>
        <p:txBody>
          <a:bodyPr/>
          <a:lstStyle/>
          <a:p>
            <a:pPr eaLnBrk="1" hangingPunct="1">
              <a:defRPr/>
            </a:pPr>
            <a:r>
              <a:rPr lang="en-US" altLang="en-US"/>
              <a:t>Search Engines</a:t>
            </a:r>
          </a:p>
        </p:txBody>
      </p:sp>
      <p:sp>
        <p:nvSpPr>
          <p:cNvPr id="130051" name="Rectangle 3">
            <a:extLst>
              <a:ext uri="{FF2B5EF4-FFF2-40B4-BE49-F238E27FC236}">
                <a16:creationId xmlns:a16="http://schemas.microsoft.com/office/drawing/2014/main" id="{C5B5974E-7184-4E7D-6CE8-9291AB46D800}"/>
              </a:ext>
            </a:extLst>
          </p:cNvPr>
          <p:cNvSpPr>
            <a:spLocks noGrp="1" noChangeArrowheads="1"/>
          </p:cNvSpPr>
          <p:nvPr>
            <p:ph type="body" idx="1"/>
          </p:nvPr>
        </p:nvSpPr>
        <p:spPr/>
        <p:txBody>
          <a:bodyPr/>
          <a:lstStyle/>
          <a:p>
            <a:pPr eaLnBrk="1" hangingPunct="1">
              <a:buFont typeface="Wingdings" charset="2"/>
              <a:buChar char="n"/>
              <a:defRPr/>
            </a:pPr>
            <a:r>
              <a:rPr lang="en-US" altLang="en-US" sz="2400"/>
              <a:t>An internet search engine (like Yahoo or Google) is a program that tries to provide a user with a list of potentially relevant web sites based upon (typically) a few key words provided by the user.</a:t>
            </a:r>
          </a:p>
          <a:p>
            <a:pPr eaLnBrk="1" hangingPunct="1">
              <a:buFont typeface="Wingdings" charset="2"/>
              <a:buNone/>
              <a:defRPr/>
            </a:pPr>
            <a:endParaRPr lang="en-US" altLang="en-US" sz="2400"/>
          </a:p>
          <a:p>
            <a:pPr eaLnBrk="1" hangingPunct="1">
              <a:buFont typeface="Wingdings" charset="2"/>
              <a:buChar char="n"/>
              <a:defRPr/>
            </a:pPr>
            <a:r>
              <a:rPr lang="en-US" altLang="en-US" sz="2400"/>
              <a:t>The actual “search” is being done by a server (in this case a computer belonging to the search engine company).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37528B6-80BB-6FAD-852A-0A79F371A068}"/>
              </a:ext>
            </a:extLst>
          </p:cNvPr>
          <p:cNvSpPr>
            <a:spLocks noGrp="1" noChangeArrowheads="1"/>
          </p:cNvSpPr>
          <p:nvPr>
            <p:ph type="title"/>
          </p:nvPr>
        </p:nvSpPr>
        <p:spPr/>
        <p:txBody>
          <a:bodyPr/>
          <a:lstStyle/>
          <a:p>
            <a:pPr eaLnBrk="1" hangingPunct="1">
              <a:defRPr/>
            </a:pPr>
            <a:r>
              <a:rPr lang="en-US" altLang="en-US"/>
              <a:t>Search Engine Communication</a:t>
            </a:r>
          </a:p>
        </p:txBody>
      </p:sp>
      <p:sp>
        <p:nvSpPr>
          <p:cNvPr id="131075" name="Rectangle 3">
            <a:extLst>
              <a:ext uri="{FF2B5EF4-FFF2-40B4-BE49-F238E27FC236}">
                <a16:creationId xmlns:a16="http://schemas.microsoft.com/office/drawing/2014/main" id="{241DCA87-C4A1-AC7B-F00A-CED5B777438C}"/>
              </a:ext>
            </a:extLst>
          </p:cNvPr>
          <p:cNvSpPr>
            <a:spLocks noGrp="1" noChangeArrowheads="1"/>
          </p:cNvSpPr>
          <p:nvPr>
            <p:ph type="body" idx="1"/>
          </p:nvPr>
        </p:nvSpPr>
        <p:spPr/>
        <p:txBody>
          <a:bodyPr/>
          <a:lstStyle/>
          <a:p>
            <a:pPr eaLnBrk="1" hangingPunct="1">
              <a:lnSpc>
                <a:spcPct val="80000"/>
              </a:lnSpc>
              <a:buFont typeface="Wingdings" charset="2"/>
              <a:buChar char="n"/>
              <a:defRPr/>
            </a:pPr>
            <a:r>
              <a:rPr lang="en-US" altLang="en-US" sz="2400"/>
              <a:t>To initiate a search your browser sends your keywords to the server.  </a:t>
            </a:r>
          </a:p>
          <a:p>
            <a:pPr eaLnBrk="1" hangingPunct="1">
              <a:lnSpc>
                <a:spcPct val="80000"/>
              </a:lnSpc>
              <a:buFont typeface="Wingdings" charset="2"/>
              <a:buNone/>
              <a:defRPr/>
            </a:pPr>
            <a:endParaRPr lang="en-US" altLang="en-US" sz="2400"/>
          </a:p>
          <a:p>
            <a:pPr eaLnBrk="1" hangingPunct="1">
              <a:lnSpc>
                <a:spcPct val="80000"/>
              </a:lnSpc>
              <a:buFont typeface="Wingdings" charset="2"/>
              <a:buChar char="n"/>
              <a:defRPr/>
            </a:pPr>
            <a:r>
              <a:rPr lang="en-US" altLang="en-US" sz="2400"/>
              <a:t>The server tries to match them against an index of key words along with addresses of possible web sites.  The URLs for the web sites are then sent back to your machine.  </a:t>
            </a:r>
          </a:p>
          <a:p>
            <a:pPr eaLnBrk="1" hangingPunct="1">
              <a:lnSpc>
                <a:spcPct val="80000"/>
              </a:lnSpc>
              <a:buFont typeface="Wingdings" charset="2"/>
              <a:buNone/>
              <a:defRPr/>
            </a:pPr>
            <a:endParaRPr lang="en-US" altLang="en-US" sz="2400"/>
          </a:p>
          <a:p>
            <a:pPr eaLnBrk="1" hangingPunct="1">
              <a:lnSpc>
                <a:spcPct val="80000"/>
              </a:lnSpc>
              <a:buFont typeface="Wingdings" charset="2"/>
              <a:buChar char="n"/>
              <a:defRPr/>
            </a:pPr>
            <a:r>
              <a:rPr lang="en-US" altLang="en-US" sz="2400"/>
              <a:t>The differences between search engines are their indexing and matching methods</a:t>
            </a:r>
            <a:r>
              <a:rPr lang="en-US" altLang="en-US" sz="280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3CFFB7FA-1571-24E4-D5B9-6B3A55C29139}"/>
              </a:ext>
            </a:extLst>
          </p:cNvPr>
          <p:cNvSpPr>
            <a:spLocks noGrp="1" noChangeArrowheads="1"/>
          </p:cNvSpPr>
          <p:nvPr>
            <p:ph type="title"/>
          </p:nvPr>
        </p:nvSpPr>
        <p:spPr/>
        <p:txBody>
          <a:bodyPr/>
          <a:lstStyle/>
          <a:p>
            <a:pPr eaLnBrk="1" hangingPunct="1">
              <a:defRPr/>
            </a:pPr>
            <a:r>
              <a:rPr lang="en-US" altLang="en-US" sz="4000"/>
              <a:t>How Does it Work?</a:t>
            </a:r>
          </a:p>
        </p:txBody>
      </p:sp>
      <p:sp>
        <p:nvSpPr>
          <p:cNvPr id="149507" name="Rectangle 3">
            <a:extLst>
              <a:ext uri="{FF2B5EF4-FFF2-40B4-BE49-F238E27FC236}">
                <a16:creationId xmlns:a16="http://schemas.microsoft.com/office/drawing/2014/main" id="{56898D0F-ECDA-172A-68AB-9827155E813A}"/>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400"/>
              <a:t>The short, short summary is that Google (and other search engines) continuously crawl the web, using a program called a spider or crawler.  </a:t>
            </a:r>
          </a:p>
          <a:p>
            <a:pPr eaLnBrk="1" hangingPunct="1">
              <a:lnSpc>
                <a:spcPct val="90000"/>
              </a:lnSpc>
              <a:buFont typeface="Wingdings" charset="2"/>
              <a:buNone/>
              <a:defRPr/>
            </a:pPr>
            <a:endParaRPr lang="en-US" altLang="en-US" sz="2400"/>
          </a:p>
          <a:p>
            <a:pPr eaLnBrk="1" hangingPunct="1">
              <a:lnSpc>
                <a:spcPct val="90000"/>
              </a:lnSpc>
              <a:buFont typeface="Wingdings" charset="2"/>
              <a:buChar char="n"/>
              <a:defRPr/>
            </a:pPr>
            <a:r>
              <a:rPr lang="en-US" altLang="en-US" sz="2400"/>
              <a:t>It stores a local copy of the pages it finds, and builds a lexicon of common words. For each word, it creates a list of pages that contain that word. </a:t>
            </a:r>
          </a:p>
          <a:p>
            <a:pPr eaLnBrk="1" hangingPunct="1">
              <a:lnSpc>
                <a:spcPct val="90000"/>
              </a:lnSpc>
              <a:buFont typeface="Wingdings" charset="2"/>
              <a:buChar char="n"/>
              <a:defRPr/>
            </a:pPr>
            <a:endParaRPr lang="en-US" altLang="en-US" sz="2400"/>
          </a:p>
          <a:p>
            <a:pPr eaLnBrk="1" hangingPunct="1">
              <a:lnSpc>
                <a:spcPct val="90000"/>
              </a:lnSpc>
              <a:buFont typeface="Wingdings" charset="2"/>
              <a:buChar char="n"/>
              <a:defRPr/>
            </a:pPr>
            <a:r>
              <a:rPr lang="en-US" altLang="en-US" sz="2400"/>
              <a:t>A query for a given word returns that list, sorted by pagerank. Pagerank is computed based on the pageranks of the pages linking to a document.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6F088B9-7DC0-4460-F253-BD4A62559B7C}"/>
              </a:ext>
            </a:extLst>
          </p:cNvPr>
          <p:cNvSpPr>
            <a:spLocks noGrp="1" noChangeArrowheads="1"/>
          </p:cNvSpPr>
          <p:nvPr>
            <p:ph type="title"/>
          </p:nvPr>
        </p:nvSpPr>
        <p:spPr/>
        <p:txBody>
          <a:bodyPr/>
          <a:lstStyle/>
          <a:p>
            <a:pPr eaLnBrk="1" hangingPunct="1">
              <a:defRPr/>
            </a:pPr>
            <a:r>
              <a:rPr lang="en-US" altLang="en-US"/>
              <a:t>Making money on searches</a:t>
            </a:r>
          </a:p>
        </p:txBody>
      </p:sp>
      <p:sp>
        <p:nvSpPr>
          <p:cNvPr id="197635" name="Rectangle 3">
            <a:extLst>
              <a:ext uri="{FF2B5EF4-FFF2-40B4-BE49-F238E27FC236}">
                <a16:creationId xmlns:a16="http://schemas.microsoft.com/office/drawing/2014/main" id="{544049FB-EFCA-7E48-3C06-75C064882B21}"/>
              </a:ext>
            </a:extLst>
          </p:cNvPr>
          <p:cNvSpPr>
            <a:spLocks noGrp="1" noChangeArrowheads="1"/>
          </p:cNvSpPr>
          <p:nvPr>
            <p:ph type="body" idx="1"/>
          </p:nvPr>
        </p:nvSpPr>
        <p:spPr/>
        <p:txBody>
          <a:bodyPr/>
          <a:lstStyle/>
          <a:p>
            <a:pPr eaLnBrk="1" hangingPunct="1">
              <a:buFont typeface="Wingdings" charset="2"/>
              <a:buChar char="n"/>
              <a:defRPr/>
            </a:pPr>
            <a:r>
              <a:rPr lang="en-US" altLang="en-US" sz="2800" dirty="0"/>
              <a:t>Google has become one of the most highly valued public companies in the world due to it’s popularity and its ability to get advertisers to bid on page ranking in order to feature their web links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479CCD5B-72AD-1A7A-4CD1-4CB5F43FDCF0}"/>
              </a:ext>
            </a:extLst>
          </p:cNvPr>
          <p:cNvSpPr>
            <a:spLocks noGrp="1" noChangeArrowheads="1"/>
          </p:cNvSpPr>
          <p:nvPr>
            <p:ph type="title"/>
          </p:nvPr>
        </p:nvSpPr>
        <p:spPr>
          <a:xfrm>
            <a:off x="457200" y="374650"/>
            <a:ext cx="8229600" cy="946150"/>
          </a:xfrm>
        </p:spPr>
        <p:txBody>
          <a:bodyPr/>
          <a:lstStyle/>
          <a:p>
            <a:pPr eaLnBrk="1" hangingPunct="1">
              <a:defRPr/>
            </a:pPr>
            <a:r>
              <a:rPr lang="en-US" altLang="en-US" sz="3600"/>
              <a:t>    Evaluating Content on the Web</a:t>
            </a:r>
          </a:p>
        </p:txBody>
      </p:sp>
      <p:sp>
        <p:nvSpPr>
          <p:cNvPr id="137219" name="Rectangle 3">
            <a:extLst>
              <a:ext uri="{FF2B5EF4-FFF2-40B4-BE49-F238E27FC236}">
                <a16:creationId xmlns:a16="http://schemas.microsoft.com/office/drawing/2014/main" id="{97555C9E-2015-9415-37F5-C126293672C8}"/>
              </a:ext>
            </a:extLst>
          </p:cNvPr>
          <p:cNvSpPr>
            <a:spLocks noGrp="1" noChangeArrowheads="1"/>
          </p:cNvSpPr>
          <p:nvPr>
            <p:ph type="body" idx="1"/>
          </p:nvPr>
        </p:nvSpPr>
        <p:spPr>
          <a:xfrm>
            <a:off x="838200" y="1524000"/>
            <a:ext cx="7772400" cy="4114800"/>
          </a:xfrm>
        </p:spPr>
        <p:txBody>
          <a:bodyPr/>
          <a:lstStyle/>
          <a:p>
            <a:pPr eaLnBrk="1" hangingPunct="1">
              <a:lnSpc>
                <a:spcPct val="80000"/>
              </a:lnSpc>
              <a:buFont typeface="Wingdings" charset="2"/>
              <a:buChar char="n"/>
              <a:defRPr/>
            </a:pPr>
            <a:r>
              <a:rPr lang="en-US" altLang="en-US" sz="2400"/>
              <a:t>The web is an anarchist’s heaven.  There is little accountability for anything published there; for example:</a:t>
            </a:r>
          </a:p>
          <a:p>
            <a:pPr eaLnBrk="1" hangingPunct="1">
              <a:lnSpc>
                <a:spcPct val="80000"/>
              </a:lnSpc>
              <a:buFont typeface="Wingdings" charset="2"/>
              <a:buNone/>
              <a:defRPr/>
            </a:pPr>
            <a:endParaRPr lang="en-US" altLang="en-US" sz="2400">
              <a:solidFill>
                <a:srgbClr val="FF0000"/>
              </a:solidFill>
            </a:endParaRPr>
          </a:p>
          <a:p>
            <a:pPr eaLnBrk="1" hangingPunct="1">
              <a:lnSpc>
                <a:spcPct val="80000"/>
              </a:lnSpc>
              <a:buFont typeface="Wingdings" charset="2"/>
              <a:buChar char="n"/>
              <a:defRPr/>
            </a:pPr>
            <a:r>
              <a:rPr lang="en-US" altLang="en-US" sz="2400"/>
              <a:t>No censorship</a:t>
            </a:r>
          </a:p>
          <a:p>
            <a:pPr eaLnBrk="1" hangingPunct="1">
              <a:lnSpc>
                <a:spcPct val="80000"/>
              </a:lnSpc>
              <a:buFont typeface="Wingdings" charset="2"/>
              <a:buNone/>
              <a:defRPr/>
            </a:pPr>
            <a:endParaRPr lang="en-US" altLang="en-US" sz="2400"/>
          </a:p>
          <a:p>
            <a:pPr eaLnBrk="1" hangingPunct="1">
              <a:lnSpc>
                <a:spcPct val="80000"/>
              </a:lnSpc>
              <a:buFont typeface="Wingdings" charset="2"/>
              <a:buChar char="n"/>
              <a:defRPr/>
            </a:pPr>
            <a:r>
              <a:rPr lang="en-US" altLang="en-US" sz="2400"/>
              <a:t>Accuracy of unverified information is always an issue since it is easy to remain anonymous</a:t>
            </a:r>
          </a:p>
          <a:p>
            <a:pPr eaLnBrk="1" hangingPunct="1">
              <a:lnSpc>
                <a:spcPct val="80000"/>
              </a:lnSpc>
              <a:buFont typeface="Wingdings" charset="2"/>
              <a:buNone/>
              <a:defRPr/>
            </a:pPr>
            <a:endParaRPr lang="en-US" altLang="en-US" sz="2400"/>
          </a:p>
          <a:p>
            <a:pPr eaLnBrk="1" hangingPunct="1">
              <a:lnSpc>
                <a:spcPct val="80000"/>
              </a:lnSpc>
              <a:buFont typeface="Wingdings" charset="2"/>
              <a:buChar char="n"/>
              <a:defRPr/>
            </a:pPr>
            <a:r>
              <a:rPr lang="en-US" altLang="en-US" sz="2400"/>
              <a:t>Much of the content is “rushed” into print</a:t>
            </a:r>
          </a:p>
          <a:p>
            <a:pPr eaLnBrk="1" hangingPunct="1">
              <a:lnSpc>
                <a:spcPct val="80000"/>
              </a:lnSpc>
              <a:buFont typeface="Wingdings" charset="2"/>
              <a:buNone/>
              <a:defRPr/>
            </a:pPr>
            <a:endParaRPr lang="en-US" altLang="en-US" sz="2400"/>
          </a:p>
          <a:p>
            <a:pPr eaLnBrk="1" hangingPunct="1">
              <a:lnSpc>
                <a:spcPct val="80000"/>
              </a:lnSpc>
              <a:buFont typeface="Wingdings" charset="2"/>
              <a:buChar char="n"/>
              <a:defRPr/>
            </a:pPr>
            <a:r>
              <a:rPr lang="en-US" altLang="en-US" sz="2400"/>
              <a:t>Information (true and false) on practically everything can be found there however and it is constantly evolving and being updated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40E17F4-61EC-2FAB-D56A-F8A6359E729C}"/>
              </a:ext>
            </a:extLst>
          </p:cNvPr>
          <p:cNvSpPr>
            <a:spLocks noGrp="1" noChangeArrowheads="1"/>
          </p:cNvSpPr>
          <p:nvPr>
            <p:ph type="title"/>
          </p:nvPr>
        </p:nvSpPr>
        <p:spPr/>
        <p:txBody>
          <a:bodyPr/>
          <a:lstStyle/>
          <a:p>
            <a:pPr eaLnBrk="1" hangingPunct="1">
              <a:defRPr/>
            </a:pPr>
            <a:r>
              <a:rPr lang="en-US" altLang="en-US" sz="4000"/>
              <a:t>In short,</a:t>
            </a:r>
            <a:br>
              <a:rPr lang="en-US" altLang="en-US" sz="4000"/>
            </a:br>
            <a:endParaRPr lang="en-US" altLang="en-US" sz="4000"/>
          </a:p>
        </p:txBody>
      </p:sp>
      <p:sp>
        <p:nvSpPr>
          <p:cNvPr id="151555" name="Rectangle 3">
            <a:extLst>
              <a:ext uri="{FF2B5EF4-FFF2-40B4-BE49-F238E27FC236}">
                <a16:creationId xmlns:a16="http://schemas.microsoft.com/office/drawing/2014/main" id="{0FC230B5-4909-6798-CDC5-0E212B2961E5}"/>
              </a:ext>
            </a:extLst>
          </p:cNvPr>
          <p:cNvSpPr>
            <a:spLocks noGrp="1" noChangeArrowheads="1"/>
          </p:cNvSpPr>
          <p:nvPr>
            <p:ph type="body" idx="1"/>
          </p:nvPr>
        </p:nvSpPr>
        <p:spPr/>
        <p:txBody>
          <a:bodyPr/>
          <a:lstStyle/>
          <a:p>
            <a:pPr eaLnBrk="1" hangingPunct="1">
              <a:buFont typeface="Wingdings" charset="2"/>
              <a:buChar char="n"/>
              <a:defRPr/>
            </a:pPr>
            <a:r>
              <a:rPr lang="en-US" altLang="en-US"/>
              <a:t>If you read something in an email or on the web that sounds to be </a:t>
            </a:r>
            <a:r>
              <a:rPr lang="en-US" altLang="en-US">
                <a:solidFill>
                  <a:srgbClr val="FF0000"/>
                </a:solidFill>
              </a:rPr>
              <a:t>too </a:t>
            </a:r>
            <a:r>
              <a:rPr lang="en-US" altLang="en-US"/>
              <a:t>good to be true,</a:t>
            </a:r>
          </a:p>
          <a:p>
            <a:pPr eaLnBrk="1" hangingPunct="1">
              <a:buFont typeface="Wingdings" charset="2"/>
              <a:buChar char="n"/>
              <a:defRPr/>
            </a:pPr>
            <a:endParaRPr lang="en-US" altLang="en-US"/>
          </a:p>
          <a:p>
            <a:pPr eaLnBrk="1" hangingPunct="1">
              <a:buFont typeface="Wingdings" charset="2"/>
              <a:buNone/>
              <a:defRPr/>
            </a:pPr>
            <a:r>
              <a:rPr lang="en-US" altLang="en-US"/>
              <a:t>			It very probably is….</a:t>
            </a:r>
          </a:p>
          <a:p>
            <a:pPr eaLnBrk="1" hangingPunct="1">
              <a:buFont typeface="Wingdings" charset="2"/>
              <a:buNone/>
              <a:defRPr/>
            </a:pPr>
            <a:endParaRPr lang="en-US" altLang="en-US"/>
          </a:p>
          <a:p>
            <a:pPr eaLnBrk="1" hangingPunct="1">
              <a:buFont typeface="Wingdings" charset="2"/>
              <a:buNone/>
              <a:defRPr/>
            </a:pPr>
            <a:r>
              <a:rPr lang="en-US" altLang="en-US" sz="2400"/>
              <a:t>www.snopes.com  is a good website for checking out internet scams and other urban legends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46829-06FF-2E28-4FE7-10BB69B43CCC}"/>
              </a:ext>
            </a:extLst>
          </p:cNvPr>
          <p:cNvSpPr>
            <a:spLocks noGrp="1"/>
          </p:cNvSpPr>
          <p:nvPr>
            <p:ph type="ctrTitle" sz="quarter"/>
          </p:nvPr>
        </p:nvSpPr>
        <p:spPr/>
        <p:txBody>
          <a:bodyPr/>
          <a:lstStyle/>
          <a:p>
            <a:pPr>
              <a:defRPr/>
            </a:pPr>
            <a:r>
              <a:rPr lang="en-US" dirty="0"/>
              <a:t>Millionaire Quiz Game!</a:t>
            </a:r>
          </a:p>
        </p:txBody>
      </p:sp>
      <p:sp>
        <p:nvSpPr>
          <p:cNvPr id="5" name="Subtitle 4">
            <a:extLst>
              <a:ext uri="{FF2B5EF4-FFF2-40B4-BE49-F238E27FC236}">
                <a16:creationId xmlns:a16="http://schemas.microsoft.com/office/drawing/2014/main" id="{F29567AF-60FE-9D7B-FC69-1116E00DA657}"/>
              </a:ext>
            </a:extLst>
          </p:cNvPr>
          <p:cNvSpPr>
            <a:spLocks noGrp="1"/>
          </p:cNvSpPr>
          <p:nvPr>
            <p:ph type="subTitle" sz="quarter" idx="1"/>
          </p:nvPr>
        </p:nvSpPr>
        <p:spPr/>
        <p:txBody>
          <a:bodyPr/>
          <a:lstStyle/>
          <a:p>
            <a:pPr>
              <a:defRPr/>
            </a:pP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D8A5C620-7782-8F71-7F62-DAE51D74802F}"/>
              </a:ext>
            </a:extLst>
          </p:cNvPr>
          <p:cNvSpPr>
            <a:spLocks noGrp="1" noChangeArrowheads="1"/>
          </p:cNvSpPr>
          <p:nvPr>
            <p:ph type="ctrTitle"/>
          </p:nvPr>
        </p:nvSpPr>
        <p:spPr/>
        <p:txBody>
          <a:bodyPr/>
          <a:lstStyle/>
          <a:p>
            <a:pPr eaLnBrk="1" hangingPunct="1">
              <a:defRPr/>
            </a:pPr>
            <a:r>
              <a:rPr lang="en-US" altLang="en-US" sz="4400"/>
              <a:t>Organization of the Internet</a:t>
            </a:r>
          </a:p>
        </p:txBody>
      </p:sp>
      <p:sp>
        <p:nvSpPr>
          <p:cNvPr id="160771" name="Rectangle 3">
            <a:extLst>
              <a:ext uri="{FF2B5EF4-FFF2-40B4-BE49-F238E27FC236}">
                <a16:creationId xmlns:a16="http://schemas.microsoft.com/office/drawing/2014/main" id="{DB622560-FAB7-F259-3B08-E8A51C9CCF0D}"/>
              </a:ext>
            </a:extLst>
          </p:cNvPr>
          <p:cNvSpPr>
            <a:spLocks noGrp="1" noChangeArrowheads="1"/>
          </p:cNvSpPr>
          <p:nvPr>
            <p:ph type="subTitle" idx="1"/>
          </p:nvPr>
        </p:nvSpPr>
        <p:spPr/>
        <p:txBody>
          <a:bodyPr/>
          <a:lstStyle/>
          <a:p>
            <a:pPr eaLnBrk="1" hangingPunct="1">
              <a:defRPr/>
            </a:pPr>
            <a:endParaRPr lang="en-US">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68619989-D405-843C-858A-1152FD1592E3}"/>
              </a:ext>
            </a:extLst>
          </p:cNvPr>
          <p:cNvSpPr>
            <a:spLocks noGrp="1" noChangeArrowheads="1"/>
          </p:cNvSpPr>
          <p:nvPr>
            <p:ph type="title"/>
          </p:nvPr>
        </p:nvSpPr>
        <p:spPr>
          <a:xfrm>
            <a:off x="457200" y="544513"/>
            <a:ext cx="8229600" cy="606425"/>
          </a:xfrm>
        </p:spPr>
        <p:txBody>
          <a:bodyPr/>
          <a:lstStyle/>
          <a:p>
            <a:pPr eaLnBrk="1" hangingPunct="1">
              <a:defRPr/>
            </a:pPr>
            <a:r>
              <a:rPr lang="en-US" altLang="en-US"/>
              <a:t>TCP/IP</a:t>
            </a:r>
          </a:p>
        </p:txBody>
      </p:sp>
      <p:sp>
        <p:nvSpPr>
          <p:cNvPr id="161795" name="Rectangle 3">
            <a:extLst>
              <a:ext uri="{FF2B5EF4-FFF2-40B4-BE49-F238E27FC236}">
                <a16:creationId xmlns:a16="http://schemas.microsoft.com/office/drawing/2014/main" id="{ED745DC7-11B6-712F-A39E-9971A2C98A3E}"/>
              </a:ext>
            </a:extLst>
          </p:cNvPr>
          <p:cNvSpPr>
            <a:spLocks noGrp="1" noChangeArrowheads="1"/>
          </p:cNvSpPr>
          <p:nvPr>
            <p:ph type="body" idx="1"/>
          </p:nvPr>
        </p:nvSpPr>
        <p:spPr/>
        <p:txBody>
          <a:bodyPr/>
          <a:lstStyle/>
          <a:p>
            <a:pPr eaLnBrk="1" hangingPunct="1">
              <a:buFont typeface="Wingdings" charset="2"/>
              <a:buChar char="n"/>
              <a:defRPr/>
            </a:pPr>
            <a:r>
              <a:rPr lang="en-US" altLang="en-US" dirty="0"/>
              <a:t>Messages on the internet are standardized using two protocols:</a:t>
            </a:r>
          </a:p>
          <a:p>
            <a:pPr eaLnBrk="1" hangingPunct="1">
              <a:buFont typeface="Wingdings" charset="2"/>
              <a:buChar char="n"/>
              <a:defRPr/>
            </a:pPr>
            <a:r>
              <a:rPr lang="en-US" altLang="en-US" dirty="0"/>
              <a:t>TCP (Transfer Control Protocol) breaks messages up into small chunks.</a:t>
            </a:r>
          </a:p>
          <a:p>
            <a:pPr eaLnBrk="1" hangingPunct="1">
              <a:buFont typeface="Wingdings" charset="2"/>
              <a:buChar char="n"/>
              <a:defRPr/>
            </a:pPr>
            <a:r>
              <a:rPr lang="en-US" altLang="en-US" dirty="0"/>
              <a:t>IP (Internet Protocol) specifies how messages are addressed and routed.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86D750D-F7BE-7329-614D-4430F2A93D7F}"/>
              </a:ext>
            </a:extLst>
          </p:cNvPr>
          <p:cNvSpPr>
            <a:spLocks noGrp="1" noChangeArrowheads="1"/>
          </p:cNvSpPr>
          <p:nvPr>
            <p:ph type="title"/>
          </p:nvPr>
        </p:nvSpPr>
        <p:spPr>
          <a:xfrm>
            <a:off x="381000" y="0"/>
            <a:ext cx="8458200" cy="1431925"/>
          </a:xfrm>
        </p:spPr>
        <p:txBody>
          <a:bodyPr/>
          <a:lstStyle/>
          <a:p>
            <a:pPr eaLnBrk="1" hangingPunct="1">
              <a:defRPr/>
            </a:pPr>
            <a:r>
              <a:rPr lang="en-US" altLang="en-US" sz="3600"/>
              <a:t>  A Very  Short History of the Internet</a:t>
            </a:r>
          </a:p>
        </p:txBody>
      </p:sp>
      <p:sp>
        <p:nvSpPr>
          <p:cNvPr id="102403" name="Rectangle 3">
            <a:extLst>
              <a:ext uri="{FF2B5EF4-FFF2-40B4-BE49-F238E27FC236}">
                <a16:creationId xmlns:a16="http://schemas.microsoft.com/office/drawing/2014/main" id="{8208D161-8E86-FDC3-8DD1-7010058AC9C7}"/>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000" dirty="0"/>
              <a:t>1961-69 Research in distributed communications progresses</a:t>
            </a:r>
          </a:p>
          <a:p>
            <a:pPr eaLnBrk="1" hangingPunct="1">
              <a:lnSpc>
                <a:spcPct val="90000"/>
              </a:lnSpc>
              <a:buFont typeface="Wingdings" charset="2"/>
              <a:buChar char="n"/>
              <a:defRPr/>
            </a:pPr>
            <a:r>
              <a:rPr lang="en-US" altLang="en-US" sz="2000" dirty="0"/>
              <a:t>1969 Arpanet (Advanced Research Projects Network) is commissioned by the Department of Defense with nodes at UCLA, Stanford Research, UC Santa Barbara and Univ. of Utah…designed as a “best effort” network</a:t>
            </a:r>
          </a:p>
          <a:p>
            <a:pPr eaLnBrk="1" hangingPunct="1">
              <a:lnSpc>
                <a:spcPct val="90000"/>
              </a:lnSpc>
              <a:buFont typeface="Wingdings" charset="2"/>
              <a:buNone/>
              <a:defRPr/>
            </a:pPr>
            <a:endParaRPr lang="en-US" altLang="en-US" sz="2000" dirty="0"/>
          </a:p>
          <a:p>
            <a:pPr eaLnBrk="1" hangingPunct="1">
              <a:lnSpc>
                <a:spcPct val="90000"/>
              </a:lnSpc>
              <a:buFont typeface="Wingdings" charset="2"/>
              <a:buChar char="n"/>
              <a:defRPr/>
            </a:pPr>
            <a:r>
              <a:rPr lang="en-US" altLang="en-US" sz="2000" dirty="0"/>
              <a:t>1971- 15 nodes operational w/ 23 Systems</a:t>
            </a:r>
          </a:p>
          <a:p>
            <a:pPr marL="0" indent="0" eaLnBrk="1" hangingPunct="1">
              <a:lnSpc>
                <a:spcPct val="90000"/>
              </a:lnSpc>
              <a:buFont typeface="Wingdings" pitchFamily="2" charset="2"/>
              <a:buNone/>
              <a:defRPr/>
            </a:pPr>
            <a:endParaRPr lang="en-US" altLang="en-US" sz="2000" dirty="0"/>
          </a:p>
          <a:p>
            <a:pPr eaLnBrk="1" hangingPunct="1">
              <a:lnSpc>
                <a:spcPct val="90000"/>
              </a:lnSpc>
              <a:buFont typeface="Wingdings" charset="2"/>
              <a:buChar char="n"/>
              <a:defRPr/>
            </a:pPr>
            <a:r>
              <a:rPr lang="en-US" altLang="en-US" sz="2000" dirty="0"/>
              <a:t>1972- Email is introduced</a:t>
            </a:r>
          </a:p>
          <a:p>
            <a:pPr marL="0" indent="0" eaLnBrk="1" hangingPunct="1">
              <a:lnSpc>
                <a:spcPct val="90000"/>
              </a:lnSpc>
              <a:buFont typeface="Wingdings" pitchFamily="2" charset="2"/>
              <a:buNone/>
              <a:defRPr/>
            </a:pPr>
            <a:endParaRPr lang="en-US" altLang="en-US" sz="2000" dirty="0"/>
          </a:p>
          <a:p>
            <a:pPr eaLnBrk="1" hangingPunct="1">
              <a:lnSpc>
                <a:spcPct val="90000"/>
              </a:lnSpc>
              <a:buFont typeface="Wingdings" charset="2"/>
              <a:buChar char="n"/>
              <a:defRPr/>
            </a:pPr>
            <a:r>
              <a:rPr lang="en-US" altLang="en-US" sz="2000" dirty="0"/>
              <a:t>1982- TCP/IP is chosen as the new communications protocol for Arpanet, developed by </a:t>
            </a:r>
            <a:r>
              <a:rPr lang="en-US" altLang="en-US" sz="2000" dirty="0" err="1"/>
              <a:t>Vint</a:t>
            </a:r>
            <a:r>
              <a:rPr lang="en-US" altLang="en-US" sz="2000" dirty="0"/>
              <a:t> Cerf and Bob Kahn, the ”fathers” of the internet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anim calcmode="lin" valueType="num">
                                      <p:cBhvr additive="base">
                                        <p:cTn id="19" dur="500" fill="hold"/>
                                        <p:tgtEl>
                                          <p:spTgt spid="10240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403">
                                            <p:txEl>
                                              <p:pRg st="5" end="5"/>
                                            </p:txEl>
                                          </p:spTgt>
                                        </p:tgtEl>
                                        <p:attrNameLst>
                                          <p:attrName>style.visibility</p:attrName>
                                        </p:attrNameLst>
                                      </p:cBhvr>
                                      <p:to>
                                        <p:strVal val="visible"/>
                                      </p:to>
                                    </p:set>
                                    <p:anim calcmode="lin" valueType="num">
                                      <p:cBhvr additive="base">
                                        <p:cTn id="25" dur="500" fill="hold"/>
                                        <p:tgtEl>
                                          <p:spTgt spid="10240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2403">
                                            <p:txEl>
                                              <p:pRg st="7" end="7"/>
                                            </p:txEl>
                                          </p:spTgt>
                                        </p:tgtEl>
                                        <p:attrNameLst>
                                          <p:attrName>style.visibility</p:attrName>
                                        </p:attrNameLst>
                                      </p:cBhvr>
                                      <p:to>
                                        <p:strVal val="visible"/>
                                      </p:to>
                                    </p:set>
                                    <p:anim calcmode="lin" valueType="num">
                                      <p:cBhvr additive="base">
                                        <p:cTn id="31" dur="500" fill="hold"/>
                                        <p:tgtEl>
                                          <p:spTgt spid="10240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240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33AD291C-D6CA-BD77-CFB3-E4BAAA0C7623}"/>
              </a:ext>
            </a:extLst>
          </p:cNvPr>
          <p:cNvSpPr>
            <a:spLocks noGrp="1" noChangeArrowheads="1"/>
          </p:cNvSpPr>
          <p:nvPr>
            <p:ph type="title"/>
          </p:nvPr>
        </p:nvSpPr>
        <p:spPr>
          <a:xfrm>
            <a:off x="457200" y="544513"/>
            <a:ext cx="8229600" cy="606425"/>
          </a:xfrm>
        </p:spPr>
        <p:txBody>
          <a:bodyPr/>
          <a:lstStyle/>
          <a:p>
            <a:pPr eaLnBrk="1" hangingPunct="1">
              <a:defRPr/>
            </a:pPr>
            <a:r>
              <a:rPr lang="en-US" altLang="en-US"/>
              <a:t>TCP</a:t>
            </a:r>
          </a:p>
        </p:txBody>
      </p:sp>
      <p:sp>
        <p:nvSpPr>
          <p:cNvPr id="162819" name="Rectangle 3">
            <a:extLst>
              <a:ext uri="{FF2B5EF4-FFF2-40B4-BE49-F238E27FC236}">
                <a16:creationId xmlns:a16="http://schemas.microsoft.com/office/drawing/2014/main" id="{7BA161BD-C8B6-D159-3A5E-215EEA2F47E4}"/>
              </a:ext>
            </a:extLst>
          </p:cNvPr>
          <p:cNvSpPr>
            <a:spLocks noGrp="1" noChangeArrowheads="1"/>
          </p:cNvSpPr>
          <p:nvPr>
            <p:ph type="body" idx="1"/>
          </p:nvPr>
        </p:nvSpPr>
        <p:spPr/>
        <p:txBody>
          <a:bodyPr/>
          <a:lstStyle/>
          <a:p>
            <a:pPr eaLnBrk="1" hangingPunct="1">
              <a:buFont typeface="Wingdings" charset="0"/>
              <a:buChar char="n"/>
              <a:defRPr/>
            </a:pPr>
            <a:r>
              <a:rPr lang="en-US" sz="2800">
                <a:cs typeface="+mn-cs"/>
              </a:rPr>
              <a:t>Messages are broken up into units of a fixed size and sent out on the internet.</a:t>
            </a:r>
          </a:p>
          <a:p>
            <a:pPr eaLnBrk="1" hangingPunct="1">
              <a:buFont typeface="Wingdings" charset="0"/>
              <a:buChar char="n"/>
              <a:defRPr/>
            </a:pPr>
            <a:r>
              <a:rPr lang="en-US" sz="2800">
                <a:cs typeface="+mn-cs"/>
              </a:rPr>
              <a:t>These messages may be received in an order different from that in which they were sent.</a:t>
            </a:r>
          </a:p>
          <a:p>
            <a:pPr eaLnBrk="1" hangingPunct="1">
              <a:buFont typeface="Wingdings" charset="0"/>
              <a:buChar char="n"/>
              <a:defRPr/>
            </a:pPr>
            <a:r>
              <a:rPr lang="en-US" sz="2800">
                <a:cs typeface="+mn-cs"/>
              </a:rPr>
              <a:t>Each packet contains a destination address</a:t>
            </a:r>
          </a:p>
          <a:p>
            <a:pPr eaLnBrk="1" hangingPunct="1">
              <a:buFont typeface="Wingdings" charset="0"/>
              <a:buChar char="n"/>
              <a:defRPr/>
            </a:pPr>
            <a:r>
              <a:rPr lang="en-US" sz="2800">
                <a:cs typeface="+mn-cs"/>
              </a:rPr>
              <a:t>Individual packets may also be lost.</a:t>
            </a:r>
          </a:p>
          <a:p>
            <a:pPr eaLnBrk="1" hangingPunct="1">
              <a:buFont typeface="Wingdings" charset="0"/>
              <a:buChar char="n"/>
              <a:defRPr/>
            </a:pPr>
            <a:r>
              <a:rPr lang="en-US" sz="2800">
                <a:cs typeface="+mn-cs"/>
              </a:rPr>
              <a:t>TCP may request packets to be resent, and finally it puts the units back in order.</a:t>
            </a:r>
          </a:p>
          <a:p>
            <a:pPr eaLnBrk="1" hangingPunct="1">
              <a:buFont typeface="Wingdings" charset="0"/>
              <a:buChar char="n"/>
              <a:defRPr/>
            </a:pPr>
            <a:endParaRPr lang="en-US" sz="2800">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7A2A4A0E-AAB4-65B1-E5FA-1D53CBD402A3}"/>
              </a:ext>
            </a:extLst>
          </p:cNvPr>
          <p:cNvSpPr>
            <a:spLocks noGrp="1" noChangeArrowheads="1"/>
          </p:cNvSpPr>
          <p:nvPr>
            <p:ph type="title"/>
          </p:nvPr>
        </p:nvSpPr>
        <p:spPr>
          <a:xfrm>
            <a:off x="457200" y="152400"/>
            <a:ext cx="8229600" cy="606425"/>
          </a:xfrm>
        </p:spPr>
        <p:txBody>
          <a:bodyPr/>
          <a:lstStyle/>
          <a:p>
            <a:pPr eaLnBrk="1" hangingPunct="1">
              <a:defRPr/>
            </a:pPr>
            <a:r>
              <a:rPr lang="en-US" altLang="en-US"/>
              <a:t>IP</a:t>
            </a:r>
          </a:p>
        </p:txBody>
      </p:sp>
      <p:sp>
        <p:nvSpPr>
          <p:cNvPr id="163843" name="Rectangle 3">
            <a:extLst>
              <a:ext uri="{FF2B5EF4-FFF2-40B4-BE49-F238E27FC236}">
                <a16:creationId xmlns:a16="http://schemas.microsoft.com/office/drawing/2014/main" id="{D51C137B-89A6-FAFF-4EA1-28E6226F6846}"/>
              </a:ext>
            </a:extLst>
          </p:cNvPr>
          <p:cNvSpPr>
            <a:spLocks noGrp="1" noChangeArrowheads="1"/>
          </p:cNvSpPr>
          <p:nvPr>
            <p:ph type="body" idx="1"/>
          </p:nvPr>
        </p:nvSpPr>
        <p:spPr>
          <a:xfrm>
            <a:off x="444500" y="1143000"/>
            <a:ext cx="8229600" cy="4530725"/>
          </a:xfrm>
        </p:spPr>
        <p:txBody>
          <a:bodyPr/>
          <a:lstStyle/>
          <a:p>
            <a:pPr eaLnBrk="1" hangingPunct="1">
              <a:buFont typeface="Wingdings" charset="0"/>
              <a:buChar char="n"/>
              <a:defRPr/>
            </a:pPr>
            <a:r>
              <a:rPr lang="en-US" sz="2400" dirty="0">
                <a:cs typeface="+mn-cs"/>
              </a:rPr>
              <a:t>The Internet Protocol governs addressing and routing.</a:t>
            </a:r>
          </a:p>
          <a:p>
            <a:pPr eaLnBrk="1" hangingPunct="1">
              <a:buFont typeface="Wingdings" charset="0"/>
              <a:buChar char="n"/>
              <a:defRPr/>
            </a:pPr>
            <a:endParaRPr lang="en-US" sz="2400" dirty="0">
              <a:cs typeface="+mn-cs"/>
            </a:endParaRPr>
          </a:p>
          <a:p>
            <a:pPr eaLnBrk="1" hangingPunct="1">
              <a:buFont typeface="Wingdings" charset="0"/>
              <a:buChar char="n"/>
              <a:defRPr/>
            </a:pPr>
            <a:r>
              <a:rPr lang="en-US" sz="2400" dirty="0">
                <a:cs typeface="+mn-cs"/>
              </a:rPr>
              <a:t>An IP address is 4 numbers, </a:t>
            </a:r>
            <a:r>
              <a:rPr lang="en-US" sz="2400" i="1" dirty="0">
                <a:cs typeface="+mn-cs"/>
              </a:rPr>
              <a:t>each</a:t>
            </a:r>
            <a:r>
              <a:rPr lang="en-US" sz="2400" dirty="0">
                <a:cs typeface="+mn-cs"/>
              </a:rPr>
              <a:t> less than 256.  For example, 156.222.111.255</a:t>
            </a:r>
          </a:p>
          <a:p>
            <a:pPr eaLnBrk="1" hangingPunct="1">
              <a:buFont typeface="Wingdings" charset="0"/>
              <a:buChar char="n"/>
              <a:defRPr/>
            </a:pPr>
            <a:endParaRPr lang="en-US" sz="2400" dirty="0">
              <a:cs typeface="+mn-cs"/>
            </a:endParaRPr>
          </a:p>
          <a:p>
            <a:pPr eaLnBrk="1" hangingPunct="1">
              <a:buFont typeface="Wingdings" charset="0"/>
              <a:buChar char="n"/>
              <a:defRPr/>
            </a:pPr>
            <a:r>
              <a:rPr lang="en-US" sz="2400" dirty="0">
                <a:cs typeface="+mn-cs"/>
              </a:rPr>
              <a:t>The routers on the web know how to interpret IP addresses and send the packets to the correct destination.</a:t>
            </a:r>
          </a:p>
          <a:p>
            <a:pPr eaLnBrk="1" hangingPunct="1">
              <a:buFont typeface="Wingdings" charset="0"/>
              <a:buChar char="n"/>
              <a:defRPr/>
            </a:pPr>
            <a:endParaRPr lang="en-US" sz="2400" dirty="0">
              <a:cs typeface="+mn-cs"/>
            </a:endParaRPr>
          </a:p>
          <a:p>
            <a:pPr eaLnBrk="1" hangingPunct="1">
              <a:buFont typeface="Wingdings" charset="0"/>
              <a:buChar char="n"/>
              <a:defRPr/>
            </a:pPr>
            <a:r>
              <a:rPr lang="en-US" sz="2400" dirty="0">
                <a:cs typeface="+mn-cs"/>
              </a:rPr>
              <a:t>IP packets are also known as </a:t>
            </a:r>
            <a:r>
              <a:rPr lang="en-US" sz="2400" b="1" dirty="0">
                <a:cs typeface="+mn-cs"/>
              </a:rPr>
              <a:t>DATAGRAMS</a:t>
            </a:r>
          </a:p>
          <a:p>
            <a:pPr eaLnBrk="1" hangingPunct="1">
              <a:buFont typeface="Wingdings" charset="0"/>
              <a:buChar char="n"/>
              <a:defRPr/>
            </a:pPr>
            <a:endParaRPr lang="en-US" sz="2800" b="1" dirty="0">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EEDBFA1D-B85C-210E-FB96-E17FFE567138}"/>
              </a:ext>
            </a:extLst>
          </p:cNvPr>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60418" name="Rectangle 3">
            <a:extLst>
              <a:ext uri="{FF2B5EF4-FFF2-40B4-BE49-F238E27FC236}">
                <a16:creationId xmlns:a16="http://schemas.microsoft.com/office/drawing/2014/main" id="{6779E887-55B2-55EC-71E2-0DF5C26F0278}"/>
              </a:ext>
            </a:extLst>
          </p:cNvPr>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endParaRPr lang="en-US" altLang="en-US" sz="1800"/>
          </a:p>
        </p:txBody>
      </p:sp>
      <p:sp>
        <p:nvSpPr>
          <p:cNvPr id="164868" name="Rectangle 4">
            <a:extLst>
              <a:ext uri="{FF2B5EF4-FFF2-40B4-BE49-F238E27FC236}">
                <a16:creationId xmlns:a16="http://schemas.microsoft.com/office/drawing/2014/main" id="{7CD5617D-F729-3E96-6EE1-0E7F848A2E23}"/>
              </a:ext>
            </a:extLst>
          </p:cNvPr>
          <p:cNvSpPr>
            <a:spLocks noGrp="1" noChangeArrowheads="1"/>
          </p:cNvSpPr>
          <p:nvPr>
            <p:ph type="title"/>
          </p:nvPr>
        </p:nvSpPr>
        <p:spPr>
          <a:xfrm>
            <a:off x="685800" y="152400"/>
            <a:ext cx="7772400" cy="1431925"/>
          </a:xfrm>
        </p:spPr>
        <p:txBody>
          <a:bodyPr lIns="90487" tIns="44450" rIns="90487" bIns="44450" anchorCtr="0"/>
          <a:lstStyle/>
          <a:p>
            <a:pPr eaLnBrk="1" hangingPunct="1">
              <a:defRPr/>
            </a:pPr>
            <a:r>
              <a:rPr lang="en-US" altLang="en-US"/>
              <a:t>The Internet uses Packet Switching</a:t>
            </a:r>
          </a:p>
        </p:txBody>
      </p:sp>
      <p:sp>
        <p:nvSpPr>
          <p:cNvPr id="164869" name="Rectangle 5">
            <a:extLst>
              <a:ext uri="{FF2B5EF4-FFF2-40B4-BE49-F238E27FC236}">
                <a16:creationId xmlns:a16="http://schemas.microsoft.com/office/drawing/2014/main" id="{9E6ADD33-40AB-E709-6DED-482A204C119A}"/>
              </a:ext>
            </a:extLst>
          </p:cNvPr>
          <p:cNvSpPr>
            <a:spLocks noGrp="1" noChangeArrowheads="1"/>
          </p:cNvSpPr>
          <p:nvPr>
            <p:ph type="body" idx="1"/>
          </p:nvPr>
        </p:nvSpPr>
        <p:spPr>
          <a:xfrm>
            <a:off x="685800" y="1524000"/>
            <a:ext cx="8458200" cy="1981200"/>
          </a:xfrm>
        </p:spPr>
        <p:txBody>
          <a:bodyPr lIns="90487" tIns="44450" rIns="90487" bIns="44450"/>
          <a:lstStyle/>
          <a:p>
            <a:pPr eaLnBrk="1" hangingPunct="1">
              <a:lnSpc>
                <a:spcPct val="90000"/>
              </a:lnSpc>
              <a:buFont typeface="Wingdings" charset="2"/>
              <a:buChar char="n"/>
              <a:defRPr/>
            </a:pPr>
            <a:r>
              <a:rPr lang="en-US" altLang="en-US" sz="2400"/>
              <a:t>In packet switching, the message is broken up into separate data packets each addressed to the destination</a:t>
            </a:r>
          </a:p>
          <a:p>
            <a:pPr eaLnBrk="1" hangingPunct="1">
              <a:lnSpc>
                <a:spcPct val="90000"/>
              </a:lnSpc>
              <a:buFont typeface="Wingdings" charset="2"/>
              <a:buChar char="n"/>
              <a:defRPr/>
            </a:pPr>
            <a:r>
              <a:rPr lang="en-US" altLang="en-US" sz="2400"/>
              <a:t>Packets are transmitted over any available connection to the destination, where the receiving node reassembles the message</a:t>
            </a:r>
          </a:p>
        </p:txBody>
      </p:sp>
      <p:pic>
        <p:nvPicPr>
          <p:cNvPr id="60421" name="Picture 6">
            <a:extLst>
              <a:ext uri="{FF2B5EF4-FFF2-40B4-BE49-F238E27FC236}">
                <a16:creationId xmlns:a16="http://schemas.microsoft.com/office/drawing/2014/main" id="{79BA418F-B412-A45C-3127-364C5585E27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3629025"/>
            <a:ext cx="71501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 calcmode="lin" valueType="num">
                                      <p:cBhvr additive="base">
                                        <p:cTn id="7" dur="500" fill="hold"/>
                                        <p:tgtEl>
                                          <p:spTgt spid="16486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48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4869">
                                            <p:txEl>
                                              <p:pRg st="1" end="1"/>
                                            </p:txEl>
                                          </p:spTgt>
                                        </p:tgtEl>
                                        <p:attrNameLst>
                                          <p:attrName>style.visibility</p:attrName>
                                        </p:attrNameLst>
                                      </p:cBhvr>
                                      <p:to>
                                        <p:strVal val="visible"/>
                                      </p:to>
                                    </p:set>
                                    <p:anim calcmode="lin" valueType="num">
                                      <p:cBhvr additive="base">
                                        <p:cTn id="13" dur="500" fill="hold"/>
                                        <p:tgtEl>
                                          <p:spTgt spid="16486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486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F3763005-0B15-5385-C356-F3F25CB0D1E4}"/>
              </a:ext>
            </a:extLst>
          </p:cNvPr>
          <p:cNvSpPr>
            <a:spLocks noGrp="1" noChangeArrowheads="1"/>
          </p:cNvSpPr>
          <p:nvPr>
            <p:ph type="title"/>
          </p:nvPr>
        </p:nvSpPr>
        <p:spPr>
          <a:xfrm>
            <a:off x="457200" y="544513"/>
            <a:ext cx="8229600" cy="606425"/>
          </a:xfrm>
        </p:spPr>
        <p:txBody>
          <a:bodyPr/>
          <a:lstStyle/>
          <a:p>
            <a:pPr eaLnBrk="1" hangingPunct="1">
              <a:defRPr/>
            </a:pPr>
            <a:r>
              <a:rPr lang="en-US" altLang="en-US" dirty="0"/>
              <a:t>Packet Errors</a:t>
            </a:r>
          </a:p>
        </p:txBody>
      </p:sp>
      <p:sp>
        <p:nvSpPr>
          <p:cNvPr id="165891" name="Rectangle 3">
            <a:extLst>
              <a:ext uri="{FF2B5EF4-FFF2-40B4-BE49-F238E27FC236}">
                <a16:creationId xmlns:a16="http://schemas.microsoft.com/office/drawing/2014/main" id="{A218DFA0-DE0C-E982-C0E8-E9A1F2A7EB78}"/>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400" dirty="0"/>
              <a:t>The Internet was designed to be a “best effort” network when it was conceived</a:t>
            </a:r>
          </a:p>
          <a:p>
            <a:pPr eaLnBrk="1" hangingPunct="1">
              <a:lnSpc>
                <a:spcPct val="90000"/>
              </a:lnSpc>
              <a:buFont typeface="Wingdings" charset="2"/>
              <a:buChar char="n"/>
              <a:defRPr/>
            </a:pPr>
            <a:endParaRPr lang="en-US" altLang="en-US" sz="2400" dirty="0"/>
          </a:p>
          <a:p>
            <a:pPr eaLnBrk="1" hangingPunct="1">
              <a:lnSpc>
                <a:spcPct val="90000"/>
              </a:lnSpc>
              <a:buFont typeface="Wingdings" charset="2"/>
              <a:buChar char="n"/>
              <a:defRPr/>
            </a:pPr>
            <a:r>
              <a:rPr lang="en-US" altLang="en-US" sz="2400" dirty="0"/>
              <a:t>Performance, Security and Reliability enhancements have been band aids on top of the original, simple design</a:t>
            </a:r>
          </a:p>
          <a:p>
            <a:pPr eaLnBrk="1" hangingPunct="1">
              <a:lnSpc>
                <a:spcPct val="90000"/>
              </a:lnSpc>
              <a:buFont typeface="Wingdings" charset="2"/>
              <a:buChar char="n"/>
              <a:defRPr/>
            </a:pPr>
            <a:endParaRPr lang="en-US" altLang="en-US" sz="2400" dirty="0"/>
          </a:p>
          <a:p>
            <a:pPr eaLnBrk="1" hangingPunct="1">
              <a:lnSpc>
                <a:spcPct val="90000"/>
              </a:lnSpc>
              <a:buFont typeface="Wingdings" charset="2"/>
              <a:buChar char="n"/>
              <a:defRPr/>
            </a:pPr>
            <a:r>
              <a:rPr lang="en-US" altLang="en-US" sz="2400" dirty="0"/>
              <a:t>Approximately 1-3 % of ALL packets sent over the Internet get lost and have to be re-transmitted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EF96FD1-6B7F-6E00-FD9F-99E522436DEC}"/>
              </a:ext>
            </a:extLst>
          </p:cNvPr>
          <p:cNvSpPr>
            <a:spLocks noGrp="1" noChangeArrowheads="1"/>
          </p:cNvSpPr>
          <p:nvPr>
            <p:ph type="title"/>
          </p:nvPr>
        </p:nvSpPr>
        <p:spPr>
          <a:xfrm>
            <a:off x="457200" y="544513"/>
            <a:ext cx="8229600" cy="606425"/>
          </a:xfrm>
        </p:spPr>
        <p:txBody>
          <a:bodyPr/>
          <a:lstStyle/>
          <a:p>
            <a:pPr eaLnBrk="1" hangingPunct="1">
              <a:defRPr/>
            </a:pPr>
            <a:r>
              <a:rPr lang="en-US" altLang="en-US"/>
              <a:t>Domain Names</a:t>
            </a:r>
          </a:p>
        </p:txBody>
      </p:sp>
      <p:sp>
        <p:nvSpPr>
          <p:cNvPr id="166915" name="Rectangle 3">
            <a:extLst>
              <a:ext uri="{FF2B5EF4-FFF2-40B4-BE49-F238E27FC236}">
                <a16:creationId xmlns:a16="http://schemas.microsoft.com/office/drawing/2014/main" id="{1A2053BC-3C02-C87A-CB53-D0AE77C2977D}"/>
              </a:ext>
            </a:extLst>
          </p:cNvPr>
          <p:cNvSpPr>
            <a:spLocks noGrp="1" noChangeArrowheads="1"/>
          </p:cNvSpPr>
          <p:nvPr>
            <p:ph type="body" idx="1"/>
          </p:nvPr>
        </p:nvSpPr>
        <p:spPr/>
        <p:txBody>
          <a:bodyPr/>
          <a:lstStyle/>
          <a:p>
            <a:pPr eaLnBrk="1" hangingPunct="1">
              <a:buFont typeface="Wingdings" charset="2"/>
              <a:buChar char="n"/>
              <a:defRPr/>
            </a:pPr>
            <a:r>
              <a:rPr lang="en-US" altLang="en-US" sz="2400" dirty="0">
                <a:solidFill>
                  <a:srgbClr val="FF0000"/>
                </a:solidFill>
              </a:rPr>
              <a:t>Domain names</a:t>
            </a:r>
            <a:r>
              <a:rPr lang="en-US" altLang="en-US" sz="2400" dirty="0"/>
              <a:t> are more intuitive names for IP addresses.  </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The name </a:t>
            </a:r>
            <a:r>
              <a:rPr lang="en-US" altLang="en-US" sz="2400" dirty="0" err="1">
                <a:solidFill>
                  <a:srgbClr val="FF0000"/>
                </a:solidFill>
              </a:rPr>
              <a:t>cs.brown.edu</a:t>
            </a:r>
            <a:r>
              <a:rPr lang="en-US" altLang="en-US" sz="2400" dirty="0"/>
              <a:t> is the domain name for the Brown computer science home page.</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How is the connection made between the domain name and the IP address?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6F66C66B-237F-2A81-8FED-6EBFB944B881}"/>
              </a:ext>
            </a:extLst>
          </p:cNvPr>
          <p:cNvSpPr>
            <a:spLocks noGrp="1" noChangeArrowheads="1"/>
          </p:cNvSpPr>
          <p:nvPr>
            <p:ph type="title"/>
          </p:nvPr>
        </p:nvSpPr>
        <p:spPr>
          <a:xfrm>
            <a:off x="457200" y="544513"/>
            <a:ext cx="8229600" cy="606425"/>
          </a:xfrm>
        </p:spPr>
        <p:txBody>
          <a:bodyPr/>
          <a:lstStyle/>
          <a:p>
            <a:pPr eaLnBrk="1" hangingPunct="1">
              <a:defRPr/>
            </a:pPr>
            <a:r>
              <a:rPr lang="en-US" altLang="en-US"/>
              <a:t>Domain Name Servers</a:t>
            </a:r>
          </a:p>
        </p:txBody>
      </p:sp>
      <p:sp>
        <p:nvSpPr>
          <p:cNvPr id="167939" name="Rectangle 3">
            <a:extLst>
              <a:ext uri="{FF2B5EF4-FFF2-40B4-BE49-F238E27FC236}">
                <a16:creationId xmlns:a16="http://schemas.microsoft.com/office/drawing/2014/main" id="{0D90F232-0904-0CC7-D647-D9310C6747A7}"/>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800" dirty="0"/>
              <a:t>To some degree the process is distributed.  That is, Brown provides a name server for all domain names that end in </a:t>
            </a:r>
            <a:r>
              <a:rPr lang="en-US" altLang="en-US" sz="2800" dirty="0" err="1"/>
              <a:t>brown.edu</a:t>
            </a:r>
            <a:r>
              <a:rPr lang="en-US" altLang="en-US" sz="2800" dirty="0"/>
              <a:t>.</a:t>
            </a:r>
          </a:p>
          <a:p>
            <a:pPr eaLnBrk="1" hangingPunct="1">
              <a:lnSpc>
                <a:spcPct val="90000"/>
              </a:lnSpc>
              <a:buFont typeface="Wingdings" charset="2"/>
              <a:buNone/>
              <a:defRPr/>
            </a:pPr>
            <a:endParaRPr lang="en-US" altLang="en-US" sz="2800" dirty="0"/>
          </a:p>
          <a:p>
            <a:pPr eaLnBrk="1" hangingPunct="1">
              <a:lnSpc>
                <a:spcPct val="90000"/>
              </a:lnSpc>
              <a:buFont typeface="Wingdings" charset="2"/>
              <a:buChar char="n"/>
              <a:defRPr/>
            </a:pPr>
            <a:r>
              <a:rPr lang="en-US" altLang="en-US" sz="2800" dirty="0"/>
              <a:t>But how does the internet find the address of this name server?</a:t>
            </a:r>
          </a:p>
          <a:p>
            <a:pPr eaLnBrk="1" hangingPunct="1">
              <a:lnSpc>
                <a:spcPct val="90000"/>
              </a:lnSpc>
              <a:buFont typeface="Wingdings" charset="2"/>
              <a:buNone/>
              <a:defRPr/>
            </a:pPr>
            <a:endParaRPr lang="en-US" altLang="en-US" sz="2800" dirty="0"/>
          </a:p>
          <a:p>
            <a:pPr eaLnBrk="1" hangingPunct="1">
              <a:lnSpc>
                <a:spcPct val="90000"/>
              </a:lnSpc>
              <a:buFont typeface="Wingdings" charset="2"/>
              <a:buChar char="n"/>
              <a:defRPr/>
            </a:pPr>
            <a:r>
              <a:rPr lang="en-US" altLang="en-US" sz="2800" dirty="0"/>
              <a:t>There are top level name servers for each of the domains .com, .</a:t>
            </a:r>
            <a:r>
              <a:rPr lang="en-US" altLang="en-US" sz="2800" dirty="0" err="1"/>
              <a:t>edu</a:t>
            </a:r>
            <a:r>
              <a:rPr lang="en-US" altLang="en-US" sz="2800" dirty="0"/>
              <a:t>, etc.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15D7F52A-85C1-261C-74EF-5B84802494BA}"/>
              </a:ext>
            </a:extLst>
          </p:cNvPr>
          <p:cNvSpPr>
            <a:spLocks noGrp="1" noChangeArrowheads="1"/>
          </p:cNvSpPr>
          <p:nvPr>
            <p:ph type="title"/>
          </p:nvPr>
        </p:nvSpPr>
        <p:spPr/>
        <p:txBody>
          <a:bodyPr/>
          <a:lstStyle/>
          <a:p>
            <a:pPr eaLnBrk="1" hangingPunct="1">
              <a:defRPr/>
            </a:pPr>
            <a:r>
              <a:rPr lang="en-US" altLang="en-US"/>
              <a:t>Top Level Domain Name Servers</a:t>
            </a:r>
          </a:p>
        </p:txBody>
      </p:sp>
      <p:sp>
        <p:nvSpPr>
          <p:cNvPr id="169987" name="Rectangle 3">
            <a:extLst>
              <a:ext uri="{FF2B5EF4-FFF2-40B4-BE49-F238E27FC236}">
                <a16:creationId xmlns:a16="http://schemas.microsoft.com/office/drawing/2014/main" id="{80F5F6E0-A368-2EBA-5548-F42245994BF8}"/>
              </a:ext>
            </a:extLst>
          </p:cNvPr>
          <p:cNvSpPr>
            <a:spLocks noGrp="1" noChangeArrowheads="1"/>
          </p:cNvSpPr>
          <p:nvPr>
            <p:ph type="body" idx="1"/>
          </p:nvPr>
        </p:nvSpPr>
        <p:spPr>
          <a:xfrm>
            <a:off x="457200" y="2057400"/>
            <a:ext cx="8229600" cy="4530725"/>
          </a:xfrm>
        </p:spPr>
        <p:txBody>
          <a:bodyPr/>
          <a:lstStyle/>
          <a:p>
            <a:pPr eaLnBrk="1" hangingPunct="1">
              <a:lnSpc>
                <a:spcPct val="90000"/>
              </a:lnSpc>
              <a:buFont typeface="Wingdings" charset="2"/>
              <a:buChar char="n"/>
              <a:defRPr/>
            </a:pPr>
            <a:r>
              <a:rPr lang="en-US" altLang="en-US" sz="2800"/>
              <a:t>When someone registers a .com domain name for instance, the registering company forwards this information to Network Solutions, the company that runs the primary top level domain name server for .com addresses.</a:t>
            </a:r>
          </a:p>
          <a:p>
            <a:pPr eaLnBrk="1" hangingPunct="1">
              <a:lnSpc>
                <a:spcPct val="90000"/>
              </a:lnSpc>
              <a:buFont typeface="Wingdings" charset="2"/>
              <a:buNone/>
              <a:defRPr/>
            </a:pPr>
            <a:endParaRPr lang="en-US" altLang="en-US" sz="2800"/>
          </a:p>
          <a:p>
            <a:pPr eaLnBrk="1" hangingPunct="1">
              <a:lnSpc>
                <a:spcPct val="90000"/>
              </a:lnSpc>
              <a:buFont typeface="Wingdings" charset="2"/>
              <a:buChar char="n"/>
              <a:defRPr/>
            </a:pPr>
            <a:r>
              <a:rPr lang="en-US" altLang="en-US" sz="2800"/>
              <a:t>They add this information to the name server that they run.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B81B813-62C2-2F4D-C015-9650BB6C2A67}"/>
              </a:ext>
            </a:extLst>
          </p:cNvPr>
          <p:cNvSpPr>
            <a:spLocks noGrp="1" noChangeArrowheads="1"/>
          </p:cNvSpPr>
          <p:nvPr>
            <p:ph type="title"/>
          </p:nvPr>
        </p:nvSpPr>
        <p:spPr/>
        <p:txBody>
          <a:bodyPr/>
          <a:lstStyle/>
          <a:p>
            <a:pPr eaLnBrk="1" hangingPunct="1">
              <a:defRPr/>
            </a:pPr>
            <a:r>
              <a:rPr lang="en-US" altLang="en-US"/>
              <a:t>Secondary Top Level Servers</a:t>
            </a:r>
          </a:p>
        </p:txBody>
      </p:sp>
      <p:sp>
        <p:nvSpPr>
          <p:cNvPr id="171011" name="Rectangle 3">
            <a:extLst>
              <a:ext uri="{FF2B5EF4-FFF2-40B4-BE49-F238E27FC236}">
                <a16:creationId xmlns:a16="http://schemas.microsoft.com/office/drawing/2014/main" id="{A8E42FB8-F11B-D6D8-4DA8-30B05448EA42}"/>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dirty="0"/>
              <a:t>Within 48 hours of the entry into the Network Solutions machine this information is copied over into several other top level servers. </a:t>
            </a:r>
          </a:p>
          <a:p>
            <a:pPr eaLnBrk="1" hangingPunct="1">
              <a:lnSpc>
                <a:spcPct val="90000"/>
              </a:lnSpc>
              <a:buFont typeface="Wingdings" charset="2"/>
              <a:buNone/>
              <a:defRPr/>
            </a:pPr>
            <a:endParaRPr lang="en-US" altLang="en-US" dirty="0"/>
          </a:p>
          <a:p>
            <a:pPr eaLnBrk="1" hangingPunct="1">
              <a:lnSpc>
                <a:spcPct val="90000"/>
              </a:lnSpc>
              <a:buFont typeface="Wingdings" charset="2"/>
              <a:buChar char="n"/>
              <a:defRPr/>
            </a:pPr>
            <a:r>
              <a:rPr lang="en-US" altLang="en-US" dirty="0"/>
              <a:t>This relieves traffic on any one, and makes sure that one machine going down will not cripple the internet.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B6466E41-3451-4494-7D6D-61656EA2A789}"/>
              </a:ext>
            </a:extLst>
          </p:cNvPr>
          <p:cNvSpPr>
            <a:spLocks noGrp="1" noChangeArrowheads="1"/>
          </p:cNvSpPr>
          <p:nvPr>
            <p:ph type="title"/>
          </p:nvPr>
        </p:nvSpPr>
        <p:spPr>
          <a:xfrm>
            <a:off x="609600" y="228600"/>
            <a:ext cx="7772400" cy="762000"/>
          </a:xfrm>
        </p:spPr>
        <p:txBody>
          <a:bodyPr/>
          <a:lstStyle/>
          <a:p>
            <a:pPr eaLnBrk="1" hangingPunct="1">
              <a:defRPr/>
            </a:pPr>
            <a:r>
              <a:rPr lang="en-US" altLang="en-US"/>
              <a:t>Caching Servers</a:t>
            </a:r>
          </a:p>
        </p:txBody>
      </p:sp>
      <p:sp>
        <p:nvSpPr>
          <p:cNvPr id="174083" name="Rectangle 3">
            <a:extLst>
              <a:ext uri="{FF2B5EF4-FFF2-40B4-BE49-F238E27FC236}">
                <a16:creationId xmlns:a16="http://schemas.microsoft.com/office/drawing/2014/main" id="{51265826-05A0-F129-02F3-683932684951}"/>
              </a:ext>
            </a:extLst>
          </p:cNvPr>
          <p:cNvSpPr>
            <a:spLocks noGrp="1" noChangeArrowheads="1"/>
          </p:cNvSpPr>
          <p:nvPr>
            <p:ph type="body" idx="1"/>
          </p:nvPr>
        </p:nvSpPr>
        <p:spPr>
          <a:xfrm>
            <a:off x="838200" y="914400"/>
            <a:ext cx="7772400" cy="4114800"/>
          </a:xfrm>
        </p:spPr>
        <p:txBody>
          <a:bodyPr/>
          <a:lstStyle/>
          <a:p>
            <a:pPr eaLnBrk="1" hangingPunct="1">
              <a:lnSpc>
                <a:spcPct val="90000"/>
              </a:lnSpc>
              <a:buFont typeface="Wingdings" charset="2"/>
              <a:buChar char="n"/>
              <a:defRPr/>
            </a:pPr>
            <a:r>
              <a:rPr lang="en-US" altLang="en-US" sz="2400" dirty="0"/>
              <a:t>Caching servers are located at locations where there is a high degree of activity</a:t>
            </a:r>
          </a:p>
          <a:p>
            <a:pPr eaLnBrk="1" hangingPunct="1">
              <a:lnSpc>
                <a:spcPct val="90000"/>
              </a:lnSpc>
              <a:buFont typeface="Wingdings" charset="2"/>
              <a:buNone/>
              <a:defRPr/>
            </a:pPr>
            <a:endParaRPr lang="en-US" altLang="en-US" sz="2400" dirty="0"/>
          </a:p>
          <a:p>
            <a:pPr eaLnBrk="1" hangingPunct="1">
              <a:lnSpc>
                <a:spcPct val="90000"/>
              </a:lnSpc>
              <a:buFont typeface="Wingdings" charset="2"/>
              <a:buChar char="n"/>
              <a:defRPr/>
            </a:pPr>
            <a:r>
              <a:rPr lang="en-US" altLang="en-US" sz="2400" dirty="0"/>
              <a:t>They maintain copies of the most frequently accessed web pages so that they can be retrieved “locally” instead of having to go over the internet for each access</a:t>
            </a:r>
          </a:p>
          <a:p>
            <a:pPr eaLnBrk="1" hangingPunct="1">
              <a:lnSpc>
                <a:spcPct val="90000"/>
              </a:lnSpc>
              <a:buFont typeface="Wingdings" charset="2"/>
              <a:buNone/>
              <a:defRPr/>
            </a:pPr>
            <a:endParaRPr lang="en-US" altLang="en-US" sz="2400" dirty="0"/>
          </a:p>
          <a:p>
            <a:pPr eaLnBrk="1" hangingPunct="1">
              <a:lnSpc>
                <a:spcPct val="90000"/>
              </a:lnSpc>
              <a:buFont typeface="Wingdings" charset="2"/>
              <a:buChar char="n"/>
              <a:defRPr/>
            </a:pPr>
            <a:r>
              <a:rPr lang="en-US" altLang="en-US" sz="2400" dirty="0"/>
              <a:t>This works for those web pages that don’t change very often</a:t>
            </a:r>
          </a:p>
          <a:p>
            <a:pPr eaLnBrk="1" hangingPunct="1">
              <a:lnSpc>
                <a:spcPct val="90000"/>
              </a:lnSpc>
              <a:buFont typeface="Wingdings" charset="2"/>
              <a:buNone/>
              <a:defRPr/>
            </a:pPr>
            <a:endParaRPr lang="en-US" altLang="en-US" sz="2400" dirty="0"/>
          </a:p>
          <a:p>
            <a:pPr eaLnBrk="1" hangingPunct="1">
              <a:lnSpc>
                <a:spcPct val="90000"/>
              </a:lnSpc>
              <a:buFont typeface="Wingdings" charset="2"/>
              <a:buChar char="n"/>
              <a:defRPr/>
            </a:pPr>
            <a:r>
              <a:rPr lang="en-US" altLang="en-US" sz="2400" dirty="0"/>
              <a:t>Most large businesses and institutions have local caching servers</a:t>
            </a:r>
          </a:p>
          <a:p>
            <a:pPr eaLnBrk="1" hangingPunct="1">
              <a:lnSpc>
                <a:spcPct val="90000"/>
              </a:lnSpc>
              <a:buFont typeface="Wingdings" charset="2"/>
              <a:buNone/>
              <a:defRPr/>
            </a:pPr>
            <a:endParaRPr lang="en-US" altLang="en-US" sz="2400" dirty="0"/>
          </a:p>
          <a:p>
            <a:pPr eaLnBrk="1" hangingPunct="1">
              <a:lnSpc>
                <a:spcPct val="90000"/>
              </a:lnSpc>
              <a:buFont typeface="Wingdings" charset="2"/>
              <a:buChar char="n"/>
              <a:defRPr/>
            </a:pPr>
            <a:r>
              <a:rPr lang="en-US" altLang="en-US" sz="2400" dirty="0"/>
              <a:t>Increases performance and reduces traffic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DE91824-045F-0973-C946-764E6233289F}"/>
              </a:ext>
            </a:extLst>
          </p:cNvPr>
          <p:cNvSpPr>
            <a:spLocks noGrp="1" noChangeArrowheads="1"/>
          </p:cNvSpPr>
          <p:nvPr>
            <p:ph type="title"/>
          </p:nvPr>
        </p:nvSpPr>
        <p:spPr/>
        <p:txBody>
          <a:bodyPr/>
          <a:lstStyle/>
          <a:p>
            <a:pPr eaLnBrk="1" hangingPunct="1">
              <a:defRPr/>
            </a:pPr>
            <a:r>
              <a:rPr lang="en-US" altLang="en-US"/>
              <a:t>How to Get Your Own .Com</a:t>
            </a:r>
          </a:p>
        </p:txBody>
      </p:sp>
      <p:sp>
        <p:nvSpPr>
          <p:cNvPr id="168963" name="Rectangle 3">
            <a:extLst>
              <a:ext uri="{FF2B5EF4-FFF2-40B4-BE49-F238E27FC236}">
                <a16:creationId xmlns:a16="http://schemas.microsoft.com/office/drawing/2014/main" id="{67C9D8FE-419C-AAD1-C861-CC2062ABA7E9}"/>
              </a:ext>
            </a:extLst>
          </p:cNvPr>
          <p:cNvSpPr>
            <a:spLocks noGrp="1" noChangeArrowheads="1"/>
          </p:cNvSpPr>
          <p:nvPr>
            <p:ph type="body" idx="1"/>
          </p:nvPr>
        </p:nvSpPr>
        <p:spPr/>
        <p:txBody>
          <a:bodyPr/>
          <a:lstStyle/>
          <a:p>
            <a:pPr eaLnBrk="1" hangingPunct="1">
              <a:buFont typeface="Wingdings" charset="2"/>
              <a:buChar char="n"/>
              <a:defRPr/>
            </a:pPr>
            <a:r>
              <a:rPr lang="en-US" altLang="en-US" sz="2400" dirty="0"/>
              <a:t>Go to a domain registry like Go Daddy!</a:t>
            </a:r>
          </a:p>
          <a:p>
            <a:pPr eaLnBrk="1" hangingPunct="1">
              <a:buFont typeface="Wingdings" charset="2"/>
              <a:buChar char="n"/>
              <a:defRPr/>
            </a:pPr>
            <a:endParaRPr lang="en-US" altLang="en-US" sz="2400" dirty="0"/>
          </a:p>
          <a:p>
            <a:pPr eaLnBrk="1" hangingPunct="1">
              <a:buFont typeface="Wingdings" charset="2"/>
              <a:buChar char="n"/>
              <a:defRPr/>
            </a:pPr>
            <a:r>
              <a:rPr lang="en-US" altLang="en-US" sz="2400" dirty="0"/>
              <a:t>Register a unique name that is not already in use!</a:t>
            </a:r>
          </a:p>
          <a:p>
            <a:pPr eaLnBrk="1" hangingPunct="1">
              <a:buFont typeface="Wingdings" charset="2"/>
              <a:buNone/>
              <a:defRPr/>
            </a:pPr>
            <a:endParaRPr lang="en-US" altLang="en-US" sz="2400" dirty="0"/>
          </a:p>
          <a:p>
            <a:pPr eaLnBrk="1" hangingPunct="1">
              <a:buFont typeface="Wingdings" charset="2"/>
              <a:buChar char="n"/>
              <a:defRPr/>
            </a:pPr>
            <a:r>
              <a:rPr lang="en-US" altLang="en-US" sz="2400" dirty="0"/>
              <a:t>These days you can register a  domain name for about $25/year.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1969_4-node_map">
            <a:extLst>
              <a:ext uri="{FF2B5EF4-FFF2-40B4-BE49-F238E27FC236}">
                <a16:creationId xmlns:a16="http://schemas.microsoft.com/office/drawing/2014/main" id="{BAEB2E2C-84C1-6D69-090D-3C23A90B3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057400"/>
            <a:ext cx="493712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A9006836-22DC-3D05-F091-8249A92E8637}"/>
              </a:ext>
            </a:extLst>
          </p:cNvPr>
          <p:cNvSpPr txBox="1">
            <a:spLocks noChangeArrowheads="1"/>
          </p:cNvSpPr>
          <p:nvPr/>
        </p:nvSpPr>
        <p:spPr bwMode="auto">
          <a:xfrm>
            <a:off x="3124200" y="457200"/>
            <a:ext cx="350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50000"/>
              </a:spcBef>
              <a:buClrTx/>
              <a:buSzTx/>
              <a:buFontTx/>
              <a:buNone/>
            </a:pPr>
            <a:r>
              <a:rPr lang="en-US" altLang="en-US" sz="2800">
                <a:latin typeface="Times New Roman" panose="02020603050405020304" pitchFamily="18" charset="0"/>
              </a:rPr>
              <a:t>The Original Internet 	1969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9DB821-F8C8-31F7-079D-FF2EE65F8FFD}"/>
              </a:ext>
            </a:extLst>
          </p:cNvPr>
          <p:cNvSpPr>
            <a:spLocks noGrp="1" noChangeArrowheads="1"/>
          </p:cNvSpPr>
          <p:nvPr>
            <p:ph type="title"/>
          </p:nvPr>
        </p:nvSpPr>
        <p:spPr>
          <a:xfrm>
            <a:off x="457200" y="304800"/>
            <a:ext cx="8229600" cy="1139825"/>
          </a:xfrm>
        </p:spPr>
        <p:txBody>
          <a:bodyPr/>
          <a:lstStyle/>
          <a:p>
            <a:pPr eaLnBrk="1" hangingPunct="1">
              <a:defRPr/>
            </a:pPr>
            <a:r>
              <a:rPr lang="en-US" altLang="en-US"/>
              <a:t>Space…the Final Frontier</a:t>
            </a:r>
          </a:p>
        </p:txBody>
      </p:sp>
      <p:sp>
        <p:nvSpPr>
          <p:cNvPr id="175107" name="Rectangle 3">
            <a:extLst>
              <a:ext uri="{FF2B5EF4-FFF2-40B4-BE49-F238E27FC236}">
                <a16:creationId xmlns:a16="http://schemas.microsoft.com/office/drawing/2014/main" id="{1713F57D-7B1A-BC4D-C743-65A1B53D12DE}"/>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000"/>
              <a:t>The Internet was designed to accommodate about 4 Billion unique addresses using the current address numbering scheme</a:t>
            </a:r>
          </a:p>
          <a:p>
            <a:pPr eaLnBrk="1" hangingPunct="1">
              <a:lnSpc>
                <a:spcPct val="90000"/>
              </a:lnSpc>
              <a:buFont typeface="Wingdings" charset="2"/>
              <a:buChar char="n"/>
              <a:defRPr/>
            </a:pPr>
            <a:endParaRPr lang="en-US" altLang="en-US" sz="2000"/>
          </a:p>
          <a:p>
            <a:pPr eaLnBrk="1" hangingPunct="1">
              <a:lnSpc>
                <a:spcPct val="90000"/>
              </a:lnSpc>
              <a:buFont typeface="Wingdings" charset="2"/>
              <a:buChar char="n"/>
              <a:defRPr/>
            </a:pPr>
            <a:r>
              <a:rPr lang="en-US" altLang="en-US" sz="2000"/>
              <a:t>Over 3.2 Billion addresses are already in use</a:t>
            </a:r>
          </a:p>
          <a:p>
            <a:pPr eaLnBrk="1" hangingPunct="1">
              <a:lnSpc>
                <a:spcPct val="90000"/>
              </a:lnSpc>
              <a:buFont typeface="Wingdings" charset="2"/>
              <a:buNone/>
              <a:defRPr/>
            </a:pPr>
            <a:endParaRPr lang="en-US" altLang="en-US" sz="2000"/>
          </a:p>
          <a:p>
            <a:pPr eaLnBrk="1" hangingPunct="1">
              <a:lnSpc>
                <a:spcPct val="90000"/>
              </a:lnSpc>
              <a:buFont typeface="Wingdings" charset="2"/>
              <a:buChar char="n"/>
              <a:defRPr/>
            </a:pPr>
            <a:r>
              <a:rPr lang="en-US" altLang="en-US" sz="2000"/>
              <a:t>Today, most domains and Internet Service Providers maintain tables of sub-addresses which are assigned to users when they connect in order to conserve addresses</a:t>
            </a:r>
          </a:p>
          <a:p>
            <a:pPr eaLnBrk="1" hangingPunct="1">
              <a:lnSpc>
                <a:spcPct val="90000"/>
              </a:lnSpc>
              <a:buFont typeface="Wingdings" charset="2"/>
              <a:buNone/>
              <a:defRPr/>
            </a:pPr>
            <a:endParaRPr lang="en-US" altLang="en-US" sz="2000"/>
          </a:p>
          <a:p>
            <a:pPr eaLnBrk="1" hangingPunct="1">
              <a:lnSpc>
                <a:spcPct val="90000"/>
              </a:lnSpc>
              <a:buFont typeface="Wingdings" charset="2"/>
              <a:buChar char="n"/>
              <a:defRPr/>
            </a:pPr>
            <a:r>
              <a:rPr lang="en-US" altLang="en-US" sz="2000"/>
              <a:t>This is very complicated and inefficient</a:t>
            </a:r>
          </a:p>
          <a:p>
            <a:pPr eaLnBrk="1" hangingPunct="1">
              <a:lnSpc>
                <a:spcPct val="90000"/>
              </a:lnSpc>
              <a:buFont typeface="Wingdings" charset="2"/>
              <a:buNone/>
              <a:defRPr/>
            </a:pPr>
            <a:endParaRPr lang="en-US" altLang="en-US" sz="2000"/>
          </a:p>
          <a:p>
            <a:pPr eaLnBrk="1" hangingPunct="1">
              <a:lnSpc>
                <a:spcPct val="90000"/>
              </a:lnSpc>
              <a:buFont typeface="Wingdings" charset="2"/>
              <a:buChar char="n"/>
              <a:defRPr/>
            </a:pPr>
            <a:r>
              <a:rPr lang="en-US" altLang="en-US" sz="2000"/>
              <a:t>Ideally, everyone and every device would have a unique address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0F907AD-50FA-E724-4E42-4B4ADF361397}"/>
              </a:ext>
            </a:extLst>
          </p:cNvPr>
          <p:cNvSpPr>
            <a:spLocks noGrp="1" noChangeArrowheads="1"/>
          </p:cNvSpPr>
          <p:nvPr>
            <p:ph type="title"/>
          </p:nvPr>
        </p:nvSpPr>
        <p:spPr>
          <a:xfrm>
            <a:off x="457200" y="544513"/>
            <a:ext cx="8229600" cy="606425"/>
          </a:xfrm>
        </p:spPr>
        <p:txBody>
          <a:bodyPr/>
          <a:lstStyle/>
          <a:p>
            <a:pPr eaLnBrk="1" hangingPunct="1">
              <a:defRPr/>
            </a:pPr>
            <a:r>
              <a:rPr lang="en-US" altLang="en-US"/>
              <a:t>IPV6 has the answer!</a:t>
            </a:r>
          </a:p>
        </p:txBody>
      </p:sp>
      <p:sp>
        <p:nvSpPr>
          <p:cNvPr id="176131" name="Rectangle 3">
            <a:extLst>
              <a:ext uri="{FF2B5EF4-FFF2-40B4-BE49-F238E27FC236}">
                <a16:creationId xmlns:a16="http://schemas.microsoft.com/office/drawing/2014/main" id="{2AB7DD9B-2747-C650-8BB9-922927CF7D95}"/>
              </a:ext>
            </a:extLst>
          </p:cNvPr>
          <p:cNvSpPr>
            <a:spLocks noGrp="1" noChangeArrowheads="1"/>
          </p:cNvSpPr>
          <p:nvPr>
            <p:ph type="body" idx="1"/>
          </p:nvPr>
        </p:nvSpPr>
        <p:spPr/>
        <p:txBody>
          <a:bodyPr/>
          <a:lstStyle/>
          <a:p>
            <a:pPr eaLnBrk="1" hangingPunct="1">
              <a:buFont typeface="Wingdings" charset="2"/>
              <a:buNone/>
              <a:defRPr/>
            </a:pPr>
            <a:r>
              <a:rPr lang="en-US" altLang="en-US" dirty="0"/>
              <a:t>Internet protocol Version 6 has been implemented which offers </a:t>
            </a:r>
          </a:p>
          <a:p>
            <a:pPr eaLnBrk="1" hangingPunct="1">
              <a:buFont typeface="Wingdings" charset="2"/>
              <a:buNone/>
              <a:defRPr/>
            </a:pPr>
            <a:endParaRPr lang="en-US" altLang="en-US" sz="2000" dirty="0">
              <a:solidFill>
                <a:srgbClr val="FF0000"/>
              </a:solidFill>
            </a:endParaRPr>
          </a:p>
          <a:p>
            <a:pPr eaLnBrk="1" hangingPunct="1">
              <a:buFont typeface="Wingdings" charset="2"/>
              <a:buNone/>
              <a:defRPr/>
            </a:pPr>
            <a:r>
              <a:rPr lang="en-US" altLang="en-US" sz="2000" dirty="0">
                <a:solidFill>
                  <a:srgbClr val="FF0000"/>
                </a:solidFill>
              </a:rPr>
              <a:t>	   </a:t>
            </a:r>
            <a:r>
              <a:rPr lang="en-US" altLang="en-US" sz="2000" b="1" dirty="0">
                <a:solidFill>
                  <a:srgbClr val="FF0000"/>
                </a:solidFill>
              </a:rPr>
              <a:t>340,282,366,920,938,463,463,374,607,431,768,211,456</a:t>
            </a:r>
            <a:r>
              <a:rPr lang="en-US" altLang="en-US" sz="2000" dirty="0"/>
              <a:t>  </a:t>
            </a:r>
          </a:p>
          <a:p>
            <a:pPr eaLnBrk="1" hangingPunct="1">
              <a:buFont typeface="Wingdings" charset="2"/>
              <a:buNone/>
              <a:defRPr/>
            </a:pPr>
            <a:r>
              <a:rPr lang="en-US" altLang="en-US" sz="2000" dirty="0"/>
              <a:t> 				</a:t>
            </a:r>
          </a:p>
          <a:p>
            <a:pPr eaLnBrk="1" hangingPunct="1">
              <a:buFont typeface="Wingdings" charset="2"/>
              <a:buNone/>
              <a:defRPr/>
            </a:pPr>
            <a:r>
              <a:rPr lang="en-US" altLang="en-US" sz="2000" dirty="0"/>
              <a:t>				   </a:t>
            </a:r>
            <a:r>
              <a:rPr lang="en-US" altLang="en-US" sz="2000" b="1" dirty="0"/>
              <a:t>addresses</a:t>
            </a:r>
          </a:p>
          <a:p>
            <a:pPr eaLnBrk="1" hangingPunct="1">
              <a:buFont typeface="Wingdings" charset="2"/>
              <a:buNone/>
              <a:defRPr/>
            </a:pPr>
            <a:endParaRPr lang="en-US" altLang="en-US" sz="2000" b="1" dirty="0"/>
          </a:p>
          <a:p>
            <a:pPr eaLnBrk="1" hangingPunct="1">
              <a:buFont typeface="Wingdings" charset="2"/>
              <a:buNone/>
              <a:defRPr/>
            </a:pPr>
            <a:r>
              <a:rPr lang="en-US" altLang="en-US" dirty="0"/>
              <a:t>	</a:t>
            </a:r>
            <a:r>
              <a:rPr lang="en-US" altLang="en-US" sz="2400" dirty="0"/>
              <a:t>4 billion X 4 billion X 4 billion X 4 billion</a:t>
            </a:r>
          </a:p>
          <a:p>
            <a:pPr eaLnBrk="1" hangingPunct="1">
              <a:buFont typeface="Wingdings" charset="2"/>
              <a:buNone/>
              <a:defRPr/>
            </a:pPr>
            <a:r>
              <a:rPr lang="en-US" altLang="en-US" dirty="0"/>
              <a:t>			How many is that?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F84A1B3-7A27-1344-59E9-AD679CA1B10A}"/>
              </a:ext>
            </a:extLst>
          </p:cNvPr>
          <p:cNvSpPr>
            <a:spLocks noGrp="1" noChangeArrowheads="1"/>
          </p:cNvSpPr>
          <p:nvPr>
            <p:ph type="title"/>
          </p:nvPr>
        </p:nvSpPr>
        <p:spPr>
          <a:xfrm>
            <a:off x="457200" y="544513"/>
            <a:ext cx="8229600" cy="606425"/>
          </a:xfrm>
        </p:spPr>
        <p:txBody>
          <a:bodyPr/>
          <a:lstStyle/>
          <a:p>
            <a:pPr eaLnBrk="1" hangingPunct="1">
              <a:defRPr/>
            </a:pPr>
            <a:r>
              <a:rPr lang="en-US" altLang="en-US"/>
              <a:t>Why is that important?</a:t>
            </a:r>
          </a:p>
        </p:txBody>
      </p:sp>
      <p:sp>
        <p:nvSpPr>
          <p:cNvPr id="177155" name="Rectangle 3">
            <a:extLst>
              <a:ext uri="{FF2B5EF4-FFF2-40B4-BE49-F238E27FC236}">
                <a16:creationId xmlns:a16="http://schemas.microsoft.com/office/drawing/2014/main" id="{03CD0ABB-4FD2-7E91-09CB-748693A8C198}"/>
              </a:ext>
            </a:extLst>
          </p:cNvPr>
          <p:cNvSpPr>
            <a:spLocks noGrp="1" noChangeArrowheads="1"/>
          </p:cNvSpPr>
          <p:nvPr>
            <p:ph type="body" idx="1"/>
          </p:nvPr>
        </p:nvSpPr>
        <p:spPr/>
        <p:txBody>
          <a:bodyPr/>
          <a:lstStyle/>
          <a:p>
            <a:pPr eaLnBrk="1" hangingPunct="1">
              <a:buFont typeface="Wingdings" charset="2"/>
              <a:buNone/>
              <a:defRPr/>
            </a:pPr>
            <a:r>
              <a:rPr lang="en-US" altLang="en-US" sz="2800" dirty="0"/>
              <a:t>When fully implemented, everyone on the planet and every device that they own could have a </a:t>
            </a:r>
            <a:r>
              <a:rPr lang="en-US" altLang="en-US" sz="2800" dirty="0">
                <a:solidFill>
                  <a:srgbClr val="FF0000"/>
                </a:solidFill>
              </a:rPr>
              <a:t>unique</a:t>
            </a:r>
            <a:r>
              <a:rPr lang="en-US" altLang="en-US" sz="2800" dirty="0"/>
              <a:t> internet address</a:t>
            </a:r>
          </a:p>
          <a:p>
            <a:pPr eaLnBrk="1" hangingPunct="1">
              <a:buFont typeface="Wingdings" charset="2"/>
              <a:buNone/>
              <a:defRPr/>
            </a:pPr>
            <a:endParaRPr lang="en-US" altLang="en-US" sz="2800" dirty="0"/>
          </a:p>
          <a:p>
            <a:pPr eaLnBrk="1" hangingPunct="1">
              <a:buFont typeface="Wingdings" charset="2"/>
              <a:buNone/>
              <a:defRPr/>
            </a:pPr>
            <a:r>
              <a:rPr lang="en-US" altLang="en-US" sz="2800" dirty="0"/>
              <a:t>Computers, PDAs, Cellphones, Media Players, Wrist watches, Appliances, Televisions, Radios, Automobiles…the list goes 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1" name="Object 4">
            <a:extLst>
              <a:ext uri="{FF2B5EF4-FFF2-40B4-BE49-F238E27FC236}">
                <a16:creationId xmlns:a16="http://schemas.microsoft.com/office/drawing/2014/main" id="{395E0432-3986-B407-0DC7-C2218EB01327}"/>
              </a:ext>
            </a:extLst>
          </p:cNvPr>
          <p:cNvGraphicFramePr>
            <a:graphicFrameLocks noChangeAspect="1"/>
          </p:cNvGraphicFramePr>
          <p:nvPr/>
        </p:nvGraphicFramePr>
        <p:xfrm>
          <a:off x="296863" y="990600"/>
          <a:ext cx="8812212" cy="5410200"/>
        </p:xfrm>
        <a:graphic>
          <a:graphicData uri="http://schemas.openxmlformats.org/presentationml/2006/ole">
            <mc:AlternateContent xmlns:mc="http://schemas.openxmlformats.org/markup-compatibility/2006">
              <mc:Choice xmlns:v="urn:schemas-microsoft-com:vml" Requires="v">
                <p:oleObj name="Document" r:id="rId2" imgW="37896800" imgH="23266400" progId="Word.Document.12">
                  <p:embed/>
                </p:oleObj>
              </mc:Choice>
              <mc:Fallback>
                <p:oleObj name="Document" r:id="rId2" imgW="37896800" imgH="23266400" progId="Word.Document.1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990600"/>
                        <a:ext cx="88122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682" name="TextBox 5">
            <a:extLst>
              <a:ext uri="{FF2B5EF4-FFF2-40B4-BE49-F238E27FC236}">
                <a16:creationId xmlns:a16="http://schemas.microsoft.com/office/drawing/2014/main" id="{8CD6508E-7F31-66B1-B909-12E89727E02E}"/>
              </a:ext>
            </a:extLst>
          </p:cNvPr>
          <p:cNvSpPr txBox="1">
            <a:spLocks noChangeArrowheads="1"/>
          </p:cNvSpPr>
          <p:nvPr/>
        </p:nvSpPr>
        <p:spPr bwMode="auto">
          <a:xfrm>
            <a:off x="685800" y="304800"/>
            <a:ext cx="792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ClrTx/>
              <a:buSzTx/>
              <a:buFontTx/>
              <a:buNone/>
            </a:pPr>
            <a:r>
              <a:rPr lang="en-US" altLang="en-US" sz="1800"/>
              <a:t>        Distribution of Devices Connected to the Internet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876DFB2-CCB4-D2E6-8D98-328D0E5CC4A8}"/>
              </a:ext>
            </a:extLst>
          </p:cNvPr>
          <p:cNvSpPr>
            <a:spLocks noGrp="1" noChangeArrowheads="1"/>
          </p:cNvSpPr>
          <p:nvPr>
            <p:ph type="title"/>
          </p:nvPr>
        </p:nvSpPr>
        <p:spPr>
          <a:xfrm>
            <a:off x="457200" y="544513"/>
            <a:ext cx="8229600" cy="606425"/>
          </a:xfrm>
        </p:spPr>
        <p:txBody>
          <a:bodyPr/>
          <a:lstStyle/>
          <a:p>
            <a:pPr eaLnBrk="1" hangingPunct="1">
              <a:defRPr/>
            </a:pPr>
            <a:r>
              <a:rPr lang="en-US" altLang="en-US"/>
              <a:t>Information Overload!</a:t>
            </a:r>
          </a:p>
        </p:txBody>
      </p:sp>
      <p:sp>
        <p:nvSpPr>
          <p:cNvPr id="178179" name="Rectangle 3">
            <a:extLst>
              <a:ext uri="{FF2B5EF4-FFF2-40B4-BE49-F238E27FC236}">
                <a16:creationId xmlns:a16="http://schemas.microsoft.com/office/drawing/2014/main" id="{CCA9D3A0-0ED2-88AE-CED6-41C19DDC1086}"/>
              </a:ext>
            </a:extLst>
          </p:cNvPr>
          <p:cNvSpPr>
            <a:spLocks noGrp="1" noChangeArrowheads="1"/>
          </p:cNvSpPr>
          <p:nvPr>
            <p:ph type="body" idx="1"/>
          </p:nvPr>
        </p:nvSpPr>
        <p:spPr/>
        <p:txBody>
          <a:bodyPr/>
          <a:lstStyle/>
          <a:p>
            <a:pPr eaLnBrk="1" hangingPunct="1">
              <a:buFont typeface="Wingdings" charset="0"/>
              <a:buChar char="n"/>
              <a:defRPr/>
            </a:pPr>
            <a:r>
              <a:rPr lang="en-US" i="1">
                <a:cs typeface="+mn-cs"/>
              </a:rPr>
              <a:t>the world's total yearly production of print, film, optical, and magnetic content would require roughly 1.5 billion gigabytes of storage. This is the equivalent of 250 megabytes per person for each man, woman, and child on earth</a:t>
            </a:r>
            <a:endParaRPr lang="en-US">
              <a:cs typeface="+mn-cs"/>
            </a:endParaRPr>
          </a:p>
          <a:p>
            <a:pPr eaLnBrk="1" hangingPunct="1">
              <a:buFont typeface="Wingdings" charset="0"/>
              <a:buChar char="n"/>
              <a:defRPr/>
            </a:pPr>
            <a:endParaRPr lang="en-US">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F7C5DD9-786B-7622-36B9-BEFE5618582E}"/>
              </a:ext>
            </a:extLst>
          </p:cNvPr>
          <p:cNvSpPr>
            <a:spLocks noGrp="1" noChangeArrowheads="1"/>
          </p:cNvSpPr>
          <p:nvPr>
            <p:ph type="title"/>
          </p:nvPr>
        </p:nvSpPr>
        <p:spPr/>
        <p:txBody>
          <a:bodyPr/>
          <a:lstStyle/>
          <a:p>
            <a:pPr eaLnBrk="1" hangingPunct="1">
              <a:defRPr/>
            </a:pPr>
            <a:r>
              <a:rPr lang="en-US" altLang="en-US" sz="4000"/>
              <a:t>What a physical model of it might look like</a:t>
            </a:r>
          </a:p>
        </p:txBody>
      </p:sp>
      <p:sp>
        <p:nvSpPr>
          <p:cNvPr id="180227" name="Rectangle 3">
            <a:extLst>
              <a:ext uri="{FF2B5EF4-FFF2-40B4-BE49-F238E27FC236}">
                <a16:creationId xmlns:a16="http://schemas.microsoft.com/office/drawing/2014/main" id="{093FE67C-2D36-38AC-2648-5E844A4C4814}"/>
              </a:ext>
            </a:extLst>
          </p:cNvPr>
          <p:cNvSpPr>
            <a:spLocks noGrp="1" noChangeArrowheads="1"/>
          </p:cNvSpPr>
          <p:nvPr>
            <p:ph type="body" idx="1"/>
          </p:nvPr>
        </p:nvSpPr>
        <p:spPr/>
        <p:txBody>
          <a:bodyPr/>
          <a:lstStyle/>
          <a:p>
            <a:pPr eaLnBrk="1" hangingPunct="1">
              <a:buFont typeface="Wingdings" charset="0"/>
              <a:buChar char="n"/>
              <a:defRPr/>
            </a:pPr>
            <a:endParaRPr lang="en-US">
              <a:cs typeface="+mn-cs"/>
            </a:endParaRPr>
          </a:p>
        </p:txBody>
      </p:sp>
      <p:pic>
        <p:nvPicPr>
          <p:cNvPr id="73731" name="Picture 4" descr="0iterations">
            <a:extLst>
              <a:ext uri="{FF2B5EF4-FFF2-40B4-BE49-F238E27FC236}">
                <a16:creationId xmlns:a16="http://schemas.microsoft.com/office/drawing/2014/main" id="{00A0912F-59EE-1593-3453-B8B873DCA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81200"/>
            <a:ext cx="345281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B1C02F6-9089-AB2D-2298-4784D8D2BD0B}"/>
              </a:ext>
            </a:extLst>
          </p:cNvPr>
          <p:cNvSpPr>
            <a:spLocks noGrp="1" noChangeArrowheads="1"/>
          </p:cNvSpPr>
          <p:nvPr>
            <p:ph type="title"/>
          </p:nvPr>
        </p:nvSpPr>
        <p:spPr/>
        <p:txBody>
          <a:bodyPr/>
          <a:lstStyle/>
          <a:p>
            <a:pPr eaLnBrk="1" hangingPunct="1">
              <a:defRPr/>
            </a:pPr>
            <a:r>
              <a:rPr lang="en-US" altLang="en-US"/>
              <a:t>Security Issues</a:t>
            </a:r>
          </a:p>
        </p:txBody>
      </p:sp>
      <p:sp>
        <p:nvSpPr>
          <p:cNvPr id="150531" name="Rectangle 3">
            <a:extLst>
              <a:ext uri="{FF2B5EF4-FFF2-40B4-BE49-F238E27FC236}">
                <a16:creationId xmlns:a16="http://schemas.microsoft.com/office/drawing/2014/main" id="{562F62BB-D718-3856-4403-4F464BAD51B5}"/>
              </a:ext>
            </a:extLst>
          </p:cNvPr>
          <p:cNvSpPr>
            <a:spLocks noGrp="1" noChangeArrowheads="1"/>
          </p:cNvSpPr>
          <p:nvPr>
            <p:ph type="body" idx="1"/>
          </p:nvPr>
        </p:nvSpPr>
        <p:spPr>
          <a:xfrm>
            <a:off x="457200" y="1600200"/>
            <a:ext cx="8229600" cy="5105400"/>
          </a:xfrm>
        </p:spPr>
        <p:txBody>
          <a:bodyPr/>
          <a:lstStyle/>
          <a:p>
            <a:pPr eaLnBrk="1" hangingPunct="1">
              <a:buFont typeface="Wingdings" charset="0"/>
              <a:buChar char="n"/>
              <a:defRPr/>
            </a:pPr>
            <a:r>
              <a:rPr lang="en-US" sz="2400" dirty="0">
                <a:cs typeface="+mn-cs"/>
              </a:rPr>
              <a:t>The widespread adoption of the Internet and the Web and Email in particular, have made the net the breeding ground for many types of illicit or undesirable activities</a:t>
            </a:r>
            <a:r>
              <a:rPr lang="en-US" dirty="0">
                <a:cs typeface="+mn-cs"/>
              </a:rPr>
              <a:t>:</a:t>
            </a:r>
          </a:p>
          <a:p>
            <a:pPr eaLnBrk="1" hangingPunct="1">
              <a:buFont typeface="Wingdings" charset="0"/>
              <a:buNone/>
              <a:defRPr/>
            </a:pPr>
            <a:endParaRPr lang="en-US" dirty="0">
              <a:cs typeface="+mn-cs"/>
            </a:endParaRPr>
          </a:p>
          <a:p>
            <a:pPr lvl="1" eaLnBrk="1" hangingPunct="1">
              <a:defRPr/>
            </a:pPr>
            <a:r>
              <a:rPr lang="en-US" dirty="0"/>
              <a:t>Computer Viruses, Trojans and Worms</a:t>
            </a:r>
          </a:p>
          <a:p>
            <a:pPr lvl="1" eaLnBrk="1" hangingPunct="1">
              <a:defRPr/>
            </a:pPr>
            <a:r>
              <a:rPr lang="en-US" dirty="0"/>
              <a:t>Financial Fraud and Identity Theft</a:t>
            </a:r>
          </a:p>
          <a:p>
            <a:pPr lvl="1" eaLnBrk="1" hangingPunct="1">
              <a:defRPr/>
            </a:pPr>
            <a:r>
              <a:rPr lang="en-US" dirty="0"/>
              <a:t>Crimes against seniors, minors</a:t>
            </a:r>
          </a:p>
          <a:p>
            <a:pPr lvl="1" eaLnBrk="1" hangingPunct="1">
              <a:defRPr/>
            </a:pPr>
            <a:r>
              <a:rPr lang="en-US" dirty="0"/>
              <a:t>Anonymous Libel</a:t>
            </a:r>
          </a:p>
          <a:p>
            <a:pPr lvl="1" eaLnBrk="1" hangingPunct="1">
              <a:defRPr/>
            </a:pPr>
            <a:r>
              <a:rPr lang="en-US" dirty="0"/>
              <a:t>State sponsored Cyber warfare</a:t>
            </a:r>
          </a:p>
          <a:p>
            <a:pPr lvl="1" eaLnBrk="1" hangingPunct="1">
              <a:buFontTx/>
              <a:buNone/>
              <a:defRPr/>
            </a:pPr>
            <a:endParaRPr lang="en-US" dirty="0"/>
          </a:p>
          <a:p>
            <a:pPr lvl="1" eaLnBrk="1" hangingPunct="1">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4988E31-AEAD-A2FD-6470-BCF93613B5F9}"/>
              </a:ext>
            </a:extLst>
          </p:cNvPr>
          <p:cNvSpPr>
            <a:spLocks noGrp="1" noChangeArrowheads="1"/>
          </p:cNvSpPr>
          <p:nvPr>
            <p:ph type="title"/>
          </p:nvPr>
        </p:nvSpPr>
        <p:spPr/>
        <p:txBody>
          <a:bodyPr/>
          <a:lstStyle/>
          <a:p>
            <a:pPr eaLnBrk="1" hangingPunct="1">
              <a:defRPr/>
            </a:pPr>
            <a:r>
              <a:rPr lang="en-US" altLang="en-US"/>
              <a:t>The Impact of the Internet</a:t>
            </a:r>
          </a:p>
        </p:txBody>
      </p:sp>
      <p:sp>
        <p:nvSpPr>
          <p:cNvPr id="201731" name="Rectangle 3">
            <a:extLst>
              <a:ext uri="{FF2B5EF4-FFF2-40B4-BE49-F238E27FC236}">
                <a16:creationId xmlns:a16="http://schemas.microsoft.com/office/drawing/2014/main" id="{A9448EF9-D5E2-2206-22B2-4046B7AC2122}"/>
              </a:ext>
            </a:extLst>
          </p:cNvPr>
          <p:cNvSpPr>
            <a:spLocks noGrp="1" noChangeArrowheads="1"/>
          </p:cNvSpPr>
          <p:nvPr>
            <p:ph type="body" idx="1"/>
          </p:nvPr>
        </p:nvSpPr>
        <p:spPr/>
        <p:txBody>
          <a:bodyPr/>
          <a:lstStyle/>
          <a:p>
            <a:pPr eaLnBrk="1" hangingPunct="1">
              <a:buFont typeface="Wingdings" charset="2"/>
              <a:buChar char="n"/>
              <a:defRPr/>
            </a:pPr>
            <a:r>
              <a:rPr lang="en-US" altLang="en-US" sz="2400"/>
              <a:t>Very few technological advances have impacted the planet as quickly and as completely as the development of the Internet</a:t>
            </a:r>
          </a:p>
          <a:p>
            <a:pPr eaLnBrk="1" hangingPunct="1">
              <a:buFont typeface="Wingdings" charset="2"/>
              <a:buChar char="n"/>
              <a:defRPr/>
            </a:pPr>
            <a:endParaRPr lang="en-US" altLang="en-US" sz="2400"/>
          </a:p>
          <a:p>
            <a:pPr eaLnBrk="1" hangingPunct="1">
              <a:buFont typeface="Wingdings" charset="2"/>
              <a:buChar char="n"/>
              <a:defRPr/>
            </a:pPr>
            <a:r>
              <a:rPr lang="en-US" altLang="en-US" sz="2400"/>
              <a:t>No one involved in the early development would have envisaged the level of adoption or the range of services that today we take for granted.</a:t>
            </a:r>
          </a:p>
          <a:p>
            <a:pPr eaLnBrk="1" hangingPunct="1">
              <a:buFont typeface="Wingdings" charset="2"/>
              <a:buChar char="n"/>
              <a:defRPr/>
            </a:pPr>
            <a:endParaRPr lang="en-US" altLang="en-US" sz="2400"/>
          </a:p>
          <a:p>
            <a:pPr eaLnBrk="1" hangingPunct="1">
              <a:buFont typeface="Wingdings" charset="2"/>
              <a:buChar char="n"/>
              <a:defRPr/>
            </a:pPr>
            <a:r>
              <a:rPr lang="en-US" altLang="en-US" sz="2400"/>
              <a:t>The Net continues to grow and evolve.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1" name="Object 3">
            <a:extLst>
              <a:ext uri="{FF2B5EF4-FFF2-40B4-BE49-F238E27FC236}">
                <a16:creationId xmlns:a16="http://schemas.microsoft.com/office/drawing/2014/main" id="{1A825385-3985-AFA9-0A59-A963CF13775E}"/>
              </a:ext>
            </a:extLst>
          </p:cNvPr>
          <p:cNvGraphicFramePr>
            <a:graphicFrameLocks noChangeAspect="1"/>
          </p:cNvGraphicFramePr>
          <p:nvPr/>
        </p:nvGraphicFramePr>
        <p:xfrm>
          <a:off x="609600" y="152400"/>
          <a:ext cx="7848600" cy="6561138"/>
        </p:xfrm>
        <a:graphic>
          <a:graphicData uri="http://schemas.openxmlformats.org/presentationml/2006/ole">
            <mc:AlternateContent xmlns:mc="http://schemas.openxmlformats.org/markup-compatibility/2006">
              <mc:Choice xmlns:v="urn:schemas-microsoft-com:vml" Requires="v">
                <p:oleObj name="Document" r:id="rId2" imgW="25400000" imgH="21234400" progId="Word.Document.12">
                  <p:embed/>
                </p:oleObj>
              </mc:Choice>
              <mc:Fallback>
                <p:oleObj name="Document" r:id="rId2" imgW="25400000" imgH="21234400" progId="Word.Document.12">
                  <p:embed/>
                  <p:pic>
                    <p:nvPicPr>
                      <p:cNvPr id="76801" name="Object 3">
                        <a:extLst>
                          <a:ext uri="{FF2B5EF4-FFF2-40B4-BE49-F238E27FC236}">
                            <a16:creationId xmlns:a16="http://schemas.microsoft.com/office/drawing/2014/main" id="{1A825385-3985-AFA9-0A59-A963CF137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848600" cy="65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9080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a:extLst>
              <a:ext uri="{FF2B5EF4-FFF2-40B4-BE49-F238E27FC236}">
                <a16:creationId xmlns:a16="http://schemas.microsoft.com/office/drawing/2014/main" id="{4E40FB3C-33D4-8292-DD76-038373888D66}"/>
              </a:ext>
            </a:extLst>
          </p:cNvPr>
          <p:cNvSpPr>
            <a:spLocks noGrp="1" noChangeArrowheads="1"/>
          </p:cNvSpPr>
          <p:nvPr>
            <p:ph type="ctrTitle"/>
          </p:nvPr>
        </p:nvSpPr>
        <p:spPr/>
        <p:txBody>
          <a:bodyPr/>
          <a:lstStyle/>
          <a:p>
            <a:pPr eaLnBrk="1" hangingPunct="1">
              <a:defRPr/>
            </a:pPr>
            <a:r>
              <a:rPr lang="en-US" altLang="en-US"/>
              <a:t>Questions?</a:t>
            </a:r>
          </a:p>
        </p:txBody>
      </p:sp>
      <p:sp>
        <p:nvSpPr>
          <p:cNvPr id="181253" name="Rectangle 5">
            <a:extLst>
              <a:ext uri="{FF2B5EF4-FFF2-40B4-BE49-F238E27FC236}">
                <a16:creationId xmlns:a16="http://schemas.microsoft.com/office/drawing/2014/main" id="{83230708-7DB0-C9A2-259C-F5E15104916B}"/>
              </a:ext>
            </a:extLst>
          </p:cNvPr>
          <p:cNvSpPr>
            <a:spLocks noGrp="1" noChangeArrowheads="1"/>
          </p:cNvSpPr>
          <p:nvPr>
            <p:ph type="subTitle" idx="1"/>
          </p:nvPr>
        </p:nvSpPr>
        <p:spPr/>
        <p:txBody>
          <a:bodyPr/>
          <a:lstStyle/>
          <a:p>
            <a:pPr eaLnBrk="1" hangingPunct="1">
              <a:defRPr/>
            </a:pPr>
            <a:endParaRPr lang="en-US">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0" name="Group 2">
            <a:extLst>
              <a:ext uri="{FF2B5EF4-FFF2-40B4-BE49-F238E27FC236}">
                <a16:creationId xmlns:a16="http://schemas.microsoft.com/office/drawing/2014/main" id="{0F3A4288-F9E8-B989-D20C-81E79FF1095E}"/>
              </a:ext>
            </a:extLst>
          </p:cNvPr>
          <p:cNvGraphicFramePr>
            <a:graphicFrameLocks noGrp="1"/>
          </p:cNvGraphicFramePr>
          <p:nvPr/>
        </p:nvGraphicFramePr>
        <p:xfrm>
          <a:off x="1998663" y="1714500"/>
          <a:ext cx="4081462" cy="3430588"/>
        </p:xfrm>
        <a:graphic>
          <a:graphicData uri="http://schemas.openxmlformats.org/drawingml/2006/table">
            <a:tbl>
              <a:tblPr/>
              <a:tblGrid>
                <a:gridCol w="4081462">
                  <a:extLst>
                    <a:ext uri="{9D8B030D-6E8A-4147-A177-3AD203B41FA5}">
                      <a16:colId xmlns:a16="http://schemas.microsoft.com/office/drawing/2014/main" val="20000"/>
                    </a:ext>
                  </a:extLst>
                </a:gridCol>
              </a:tblGrid>
              <a:tr h="3155950">
                <a:tc>
                  <a:txBody>
                    <a:bodyPr/>
                    <a:lstStyle>
                      <a:lvl1pPr>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a:spcBef>
                          <a:spcPct val="20000"/>
                        </a:spcBef>
                        <a:buClr>
                          <a:schemeClr val="tx1"/>
                        </a:buClr>
                        <a:defRPr sz="2400">
                          <a:solidFill>
                            <a:schemeClr val="tx1"/>
                          </a:solidFill>
                          <a:latin typeface="Verdana" charset="0"/>
                          <a:ea typeface="ＭＳ Ｐゴシック" charset="-128"/>
                        </a:defRPr>
                      </a:lvl2pPr>
                      <a:lvl3pPr marL="1143000" indent="-228600">
                        <a:spcBef>
                          <a:spcPct val="20000"/>
                        </a:spcBef>
                        <a:buClr>
                          <a:schemeClr val="accent2"/>
                        </a:buClr>
                        <a:buSzPct val="60000"/>
                        <a:buFont typeface="Wingdings" charset="2"/>
                        <a:defRPr sz="2000">
                          <a:solidFill>
                            <a:schemeClr val="tx1"/>
                          </a:solidFill>
                          <a:latin typeface="Verdana" charset="0"/>
                          <a:ea typeface="ＭＳ Ｐゴシック" charset="-128"/>
                        </a:defRPr>
                      </a:lvl3pPr>
                      <a:lvl4pPr marL="1600200" indent="-228600">
                        <a:spcBef>
                          <a:spcPct val="20000"/>
                        </a:spcBef>
                        <a:buClr>
                          <a:schemeClr val="tx2"/>
                        </a:buClr>
                        <a:defRPr>
                          <a:solidFill>
                            <a:schemeClr val="tx1"/>
                          </a:solidFill>
                          <a:latin typeface="Verdana" charset="0"/>
                          <a:ea typeface="ＭＳ Ｐゴシック" charset="-128"/>
                        </a:defRPr>
                      </a:lvl4pPr>
                      <a:lvl5pPr marL="2057400" indent="-228600">
                        <a:spcBef>
                          <a:spcPct val="20000"/>
                        </a:spcBef>
                        <a:buClr>
                          <a:schemeClr val="folHlink"/>
                        </a:buClr>
                        <a:buSzPct val="60000"/>
                        <a:buFont typeface="Wingdings" charset="2"/>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charset="0"/>
                          <a:ea typeface="ＭＳ Ｐゴシック" charset="-128"/>
                        </a:rPr>
                        <a:t>  </a:t>
                      </a:r>
                      <a:r>
                        <a:rPr kumimoji="0" lang="en-US" altLang="en-US" sz="19100" b="0" i="0" u="none" strike="noStrike" cap="none" normalizeH="0" baseline="0">
                          <a:ln>
                            <a:noFill/>
                          </a:ln>
                          <a:solidFill>
                            <a:schemeClr val="tx1"/>
                          </a:solidFill>
                          <a:effectLst/>
                          <a:latin typeface="Arial" charset="0"/>
                          <a:ea typeface="ＭＳ Ｐゴシック" charset="-128"/>
                        </a:rPr>
                        <a:t> </a:t>
                      </a:r>
                      <a:r>
                        <a:rPr kumimoji="0" lang="en-US" altLang="en-US" sz="1000" b="0" i="0" u="none" strike="noStrike" cap="none" normalizeH="0" baseline="0">
                          <a:ln>
                            <a:noFill/>
                          </a:ln>
                          <a:solidFill>
                            <a:schemeClr val="tx1"/>
                          </a:solidFill>
                          <a:effectLst/>
                          <a:latin typeface="Arial" charset="0"/>
                          <a:ea typeface="ＭＳ Ｐゴシック" charset="-128"/>
                        </a:rPr>
                        <a:t>                                                                                                                                              </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74638">
                <a:tc>
                  <a:txBody>
                    <a:bodyPr/>
                    <a:lstStyle>
                      <a:lvl1pPr>
                        <a:spcBef>
                          <a:spcPct val="20000"/>
                        </a:spcBef>
                        <a:buClr>
                          <a:schemeClr val="hlink"/>
                        </a:buClr>
                        <a:buSzPct val="60000"/>
                        <a:buFont typeface="Wingdings" charset="2"/>
                        <a:defRPr sz="2800">
                          <a:solidFill>
                            <a:schemeClr val="tx1"/>
                          </a:solidFill>
                          <a:latin typeface="Verdana" charset="0"/>
                          <a:ea typeface="ＭＳ Ｐゴシック" charset="-128"/>
                        </a:defRPr>
                      </a:lvl1pPr>
                      <a:lvl2pPr marL="742950" indent="-285750">
                        <a:spcBef>
                          <a:spcPct val="20000"/>
                        </a:spcBef>
                        <a:buClr>
                          <a:schemeClr val="tx1"/>
                        </a:buClr>
                        <a:defRPr sz="2400">
                          <a:solidFill>
                            <a:schemeClr val="tx1"/>
                          </a:solidFill>
                          <a:latin typeface="Verdana" charset="0"/>
                          <a:ea typeface="ＭＳ Ｐゴシック" charset="-128"/>
                        </a:defRPr>
                      </a:lvl2pPr>
                      <a:lvl3pPr marL="1143000" indent="-228600">
                        <a:spcBef>
                          <a:spcPct val="20000"/>
                        </a:spcBef>
                        <a:buClr>
                          <a:schemeClr val="accent2"/>
                        </a:buClr>
                        <a:buSzPct val="60000"/>
                        <a:buFont typeface="Wingdings" charset="2"/>
                        <a:defRPr sz="2000">
                          <a:solidFill>
                            <a:schemeClr val="tx1"/>
                          </a:solidFill>
                          <a:latin typeface="Verdana" charset="0"/>
                          <a:ea typeface="ＭＳ Ｐゴシック" charset="-128"/>
                        </a:defRPr>
                      </a:lvl3pPr>
                      <a:lvl4pPr marL="1600200" indent="-228600">
                        <a:spcBef>
                          <a:spcPct val="20000"/>
                        </a:spcBef>
                        <a:buClr>
                          <a:schemeClr val="tx2"/>
                        </a:buClr>
                        <a:defRPr>
                          <a:solidFill>
                            <a:schemeClr val="tx1"/>
                          </a:solidFill>
                          <a:latin typeface="Verdana" charset="0"/>
                          <a:ea typeface="ＭＳ Ｐゴシック" charset="-128"/>
                        </a:defRPr>
                      </a:lvl4pPr>
                      <a:lvl5pPr marL="2057400" indent="-228600">
                        <a:spcBef>
                          <a:spcPct val="20000"/>
                        </a:spcBef>
                        <a:buClr>
                          <a:schemeClr val="folHlink"/>
                        </a:buClr>
                        <a:buSzPct val="60000"/>
                        <a:buFont typeface="Wingdings" charset="2"/>
                        <a:defRPr>
                          <a:solidFill>
                            <a:schemeClr val="tx1"/>
                          </a:solidFill>
                          <a:latin typeface="Verdana" charset="0"/>
                          <a:ea typeface="ＭＳ Ｐゴシック" charset="-128"/>
                        </a:defRPr>
                      </a:lvl5pPr>
                      <a:lvl6pPr marL="25146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6pPr>
                      <a:lvl7pPr marL="29718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7pPr>
                      <a:lvl8pPr marL="34290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8pPr>
                      <a:lvl9pPr marL="3886200" indent="-228600" eaLnBrk="0" fontAlgn="base" hangingPunct="0">
                        <a:spcBef>
                          <a:spcPct val="20000"/>
                        </a:spcBef>
                        <a:spcAft>
                          <a:spcPct val="0"/>
                        </a:spcAft>
                        <a:buClr>
                          <a:schemeClr val="folHlink"/>
                        </a:buClr>
                        <a:buSzPct val="60000"/>
                        <a:buFont typeface="Wingdings" charset="2"/>
                        <a:defRPr>
                          <a:solidFill>
                            <a:schemeClr val="tx1"/>
                          </a:solidFill>
                          <a:latin typeface="Verdana"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808080"/>
                          </a:solidFill>
                          <a:effectLst/>
                          <a:latin typeface="Arial" charset="0"/>
                          <a:ea typeface="ＭＳ Ｐゴシック" charset="-128"/>
                        </a:rPr>
                        <a:t>Logical map of the ARPANET, April 1971</a:t>
                      </a: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3556" name="Picture 9">
            <a:extLst>
              <a:ext uri="{FF2B5EF4-FFF2-40B4-BE49-F238E27FC236}">
                <a16:creationId xmlns:a16="http://schemas.microsoft.com/office/drawing/2014/main" id="{34D00C05-4B3F-2935-0624-2B745A5C9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2296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10">
            <a:extLst>
              <a:ext uri="{FF2B5EF4-FFF2-40B4-BE49-F238E27FC236}">
                <a16:creationId xmlns:a16="http://schemas.microsoft.com/office/drawing/2014/main" id="{BD5C63DF-A6C7-6086-EF80-E0274C351463}"/>
              </a:ext>
            </a:extLst>
          </p:cNvPr>
          <p:cNvSpPr txBox="1">
            <a:spLocks noChangeArrowheads="1"/>
          </p:cNvSpPr>
          <p:nvPr/>
        </p:nvSpPr>
        <p:spPr bwMode="auto">
          <a:xfrm>
            <a:off x="1371600" y="6096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itchFamily="2" charset="2"/>
              <a:buChar char="n"/>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lr>
                <a:schemeClr val="tx1"/>
              </a:buClr>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lr>
                <a:schemeClr val="tx2"/>
              </a:buClr>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buClrTx/>
              <a:buSzTx/>
              <a:buFontTx/>
              <a:buNone/>
            </a:pPr>
            <a:r>
              <a:rPr lang="en-US" altLang="en-US" sz="2400" b="1">
                <a:latin typeface="Arial" panose="020B0604020202020204" pitchFamily="34" charset="0"/>
              </a:rPr>
              <a:t>             The Internet Circa 1971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a:extLst>
              <a:ext uri="{FF2B5EF4-FFF2-40B4-BE49-F238E27FC236}">
                <a16:creationId xmlns:a16="http://schemas.microsoft.com/office/drawing/2014/main" id="{A212D49A-42A2-0EE7-D114-63DF26D313B3}"/>
              </a:ext>
            </a:extLst>
          </p:cNvPr>
          <p:cNvSpPr>
            <a:spLocks noGrp="1" noChangeArrowheads="1"/>
          </p:cNvSpPr>
          <p:nvPr>
            <p:ph type="ctrTitle"/>
          </p:nvPr>
        </p:nvSpPr>
        <p:spPr>
          <a:xfrm>
            <a:off x="762000" y="381000"/>
            <a:ext cx="7772400" cy="609600"/>
          </a:xfrm>
        </p:spPr>
        <p:txBody>
          <a:bodyPr/>
          <a:lstStyle/>
          <a:p>
            <a:pPr eaLnBrk="1" hangingPunct="1">
              <a:defRPr/>
            </a:pPr>
            <a:r>
              <a:rPr lang="en-US" altLang="en-US" sz="4800"/>
              <a:t>Earliest Internet Apps</a:t>
            </a:r>
          </a:p>
        </p:txBody>
      </p:sp>
      <p:sp>
        <p:nvSpPr>
          <p:cNvPr id="195589" name="Rectangle 5">
            <a:extLst>
              <a:ext uri="{FF2B5EF4-FFF2-40B4-BE49-F238E27FC236}">
                <a16:creationId xmlns:a16="http://schemas.microsoft.com/office/drawing/2014/main" id="{24CA9953-C247-431B-1FE5-F4A9A87C2453}"/>
              </a:ext>
            </a:extLst>
          </p:cNvPr>
          <p:cNvSpPr>
            <a:spLocks noGrp="1" noChangeArrowheads="1"/>
          </p:cNvSpPr>
          <p:nvPr>
            <p:ph type="subTitle" idx="1"/>
          </p:nvPr>
        </p:nvSpPr>
        <p:spPr>
          <a:xfrm>
            <a:off x="685800" y="1219200"/>
            <a:ext cx="7924800" cy="4648200"/>
          </a:xfrm>
        </p:spPr>
        <p:txBody>
          <a:bodyPr/>
          <a:lstStyle/>
          <a:p>
            <a:pPr eaLnBrk="1" hangingPunct="1">
              <a:lnSpc>
                <a:spcPct val="80000"/>
              </a:lnSpc>
              <a:buFont typeface="Wingdings" charset="2"/>
              <a:buNone/>
              <a:defRPr/>
            </a:pPr>
            <a:r>
              <a:rPr lang="en-US" altLang="en-US" sz="2400"/>
              <a:t>The first application was a crude form of email which enabled researchers located at the various hosts to share text information electronically</a:t>
            </a:r>
          </a:p>
          <a:p>
            <a:pPr eaLnBrk="1" hangingPunct="1">
              <a:lnSpc>
                <a:spcPct val="80000"/>
              </a:lnSpc>
              <a:buFont typeface="Wingdings" charset="2"/>
              <a:buNone/>
              <a:defRPr/>
            </a:pPr>
            <a:endParaRPr lang="en-US" altLang="en-US" sz="2400"/>
          </a:p>
          <a:p>
            <a:pPr eaLnBrk="1" hangingPunct="1">
              <a:lnSpc>
                <a:spcPct val="80000"/>
              </a:lnSpc>
              <a:buFont typeface="Wingdings" charset="2"/>
              <a:buNone/>
              <a:defRPr/>
            </a:pPr>
            <a:r>
              <a:rPr lang="en-US" altLang="en-US" sz="2400"/>
              <a:t>This was soon followed by a file transfer application which allowed the sharing of medium sized text files</a:t>
            </a:r>
          </a:p>
          <a:p>
            <a:pPr eaLnBrk="1" hangingPunct="1">
              <a:lnSpc>
                <a:spcPct val="80000"/>
              </a:lnSpc>
              <a:buFont typeface="Wingdings" charset="2"/>
              <a:buNone/>
              <a:defRPr/>
            </a:pPr>
            <a:endParaRPr lang="en-US" altLang="en-US" sz="2400"/>
          </a:p>
          <a:p>
            <a:pPr eaLnBrk="1" hangingPunct="1">
              <a:lnSpc>
                <a:spcPct val="80000"/>
              </a:lnSpc>
              <a:buFont typeface="Wingdings" charset="2"/>
              <a:buNone/>
              <a:defRPr/>
            </a:pPr>
            <a:r>
              <a:rPr lang="en-US" altLang="en-US" sz="2400"/>
              <a:t>Next up was the establishment of “bulletin boards” which allowed groups of researchers to post message threads around topics of mutual interest…an early form of “blogging”</a:t>
            </a:r>
          </a:p>
          <a:p>
            <a:pPr eaLnBrk="1" hangingPunct="1">
              <a:lnSpc>
                <a:spcPct val="80000"/>
              </a:lnSpc>
              <a:buFont typeface="Wingdings" charset="2"/>
              <a:buNone/>
              <a:defRPr/>
            </a:pPr>
            <a:r>
              <a:rPr lang="en-US" altLang="en-US" sz="2400"/>
              <a:t>Also known as Newsgroups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8D62A50-ED79-80D9-28EA-24DB1AC48388}"/>
              </a:ext>
            </a:extLst>
          </p:cNvPr>
          <p:cNvSpPr>
            <a:spLocks noGrp="1" noChangeArrowheads="1"/>
          </p:cNvSpPr>
          <p:nvPr>
            <p:ph type="title"/>
          </p:nvPr>
        </p:nvSpPr>
        <p:spPr>
          <a:xfrm>
            <a:off x="406400" y="84138"/>
            <a:ext cx="8356600" cy="1431925"/>
          </a:xfrm>
        </p:spPr>
        <p:txBody>
          <a:bodyPr/>
          <a:lstStyle/>
          <a:p>
            <a:pPr eaLnBrk="1" hangingPunct="1">
              <a:defRPr/>
            </a:pPr>
            <a:r>
              <a:rPr lang="en-US" altLang="en-US" sz="3600"/>
              <a:t>…very short Internet history</a:t>
            </a:r>
          </a:p>
        </p:txBody>
      </p:sp>
      <p:sp>
        <p:nvSpPr>
          <p:cNvPr id="105475" name="Rectangle 3">
            <a:extLst>
              <a:ext uri="{FF2B5EF4-FFF2-40B4-BE49-F238E27FC236}">
                <a16:creationId xmlns:a16="http://schemas.microsoft.com/office/drawing/2014/main" id="{3BECA3FE-FC06-F3BD-907E-E549ED256620}"/>
              </a:ext>
            </a:extLst>
          </p:cNvPr>
          <p:cNvSpPr>
            <a:spLocks noGrp="1" noChangeArrowheads="1"/>
          </p:cNvSpPr>
          <p:nvPr>
            <p:ph type="body" idx="1"/>
          </p:nvPr>
        </p:nvSpPr>
        <p:spPr/>
        <p:txBody>
          <a:bodyPr/>
          <a:lstStyle/>
          <a:p>
            <a:pPr eaLnBrk="1" hangingPunct="1">
              <a:lnSpc>
                <a:spcPct val="90000"/>
              </a:lnSpc>
              <a:buFont typeface="Wingdings" charset="2"/>
              <a:buChar char="n"/>
              <a:defRPr/>
            </a:pPr>
            <a:r>
              <a:rPr lang="en-US" altLang="en-US" sz="2400" dirty="0"/>
              <a:t>1984- Number of systems reaches 1000</a:t>
            </a:r>
          </a:p>
          <a:p>
            <a:pPr eaLnBrk="1" hangingPunct="1">
              <a:lnSpc>
                <a:spcPct val="90000"/>
              </a:lnSpc>
              <a:buFont typeface="Wingdings" charset="2"/>
              <a:buChar char="n"/>
              <a:defRPr/>
            </a:pPr>
            <a:r>
              <a:rPr lang="en-US" altLang="en-US" sz="2400" dirty="0"/>
              <a:t>1988- Chat introduced by </a:t>
            </a:r>
            <a:r>
              <a:rPr lang="en-US" altLang="en-US" sz="2400" dirty="0" err="1"/>
              <a:t>Jakko</a:t>
            </a:r>
            <a:r>
              <a:rPr lang="en-US" altLang="en-US" sz="2400" dirty="0"/>
              <a:t> </a:t>
            </a:r>
            <a:r>
              <a:rPr lang="en-US" altLang="en-US" sz="2400" dirty="0" err="1"/>
              <a:t>Oikarenen</a:t>
            </a:r>
            <a:endParaRPr lang="en-US" altLang="en-US" sz="2400" dirty="0"/>
          </a:p>
          <a:p>
            <a:pPr eaLnBrk="1" hangingPunct="1">
              <a:lnSpc>
                <a:spcPct val="90000"/>
              </a:lnSpc>
              <a:buFont typeface="Wingdings" charset="2"/>
              <a:buChar char="n"/>
              <a:defRPr/>
            </a:pPr>
            <a:r>
              <a:rPr lang="en-US" altLang="en-US" sz="2400" dirty="0"/>
              <a:t>1989- Number of systems reaches 10,000</a:t>
            </a:r>
          </a:p>
          <a:p>
            <a:pPr eaLnBrk="1" hangingPunct="1">
              <a:lnSpc>
                <a:spcPct val="90000"/>
              </a:lnSpc>
              <a:buFont typeface="Wingdings" charset="2"/>
              <a:buChar char="n"/>
              <a:defRPr/>
            </a:pPr>
            <a:r>
              <a:rPr lang="en-US" altLang="en-US" sz="2400" dirty="0">
                <a:solidFill>
                  <a:srgbClr val="FF0000"/>
                </a:solidFill>
              </a:rPr>
              <a:t>1990- Arpanet ceases to exist and is now known as the Internet as restrictions on commercial use are dropped by the Govt.</a:t>
            </a:r>
          </a:p>
          <a:p>
            <a:pPr eaLnBrk="1" hangingPunct="1">
              <a:lnSpc>
                <a:spcPct val="90000"/>
              </a:lnSpc>
              <a:buFont typeface="Wingdings" charset="2"/>
              <a:buChar char="n"/>
              <a:defRPr/>
            </a:pPr>
            <a:r>
              <a:rPr lang="en-US" altLang="en-US" sz="2400" dirty="0"/>
              <a:t>1991- Initial design for the World Wide Web is published by CERN, led by Tim Berners-Lee</a:t>
            </a:r>
          </a:p>
          <a:p>
            <a:pPr eaLnBrk="1" hangingPunct="1">
              <a:lnSpc>
                <a:spcPct val="90000"/>
              </a:lnSpc>
              <a:buFont typeface="Wingdings" charset="2"/>
              <a:buChar char="n"/>
              <a:defRPr/>
            </a:pPr>
            <a:r>
              <a:rPr lang="en-US" altLang="en-US" sz="2400" dirty="0"/>
              <a:t>1992 Number of systems reaches 1,000,000</a:t>
            </a:r>
          </a:p>
          <a:p>
            <a:pPr eaLnBrk="1" hangingPunct="1">
              <a:lnSpc>
                <a:spcPct val="90000"/>
              </a:lnSpc>
              <a:buFont typeface="Wingdings" charset="2"/>
              <a:buChar char="n"/>
              <a:defRPr/>
            </a:pPr>
            <a:r>
              <a:rPr lang="en-US" altLang="en-US" sz="2400" dirty="0"/>
              <a:t>1993 Pizza Hut puts up its first website from which you could theoretically order a pizza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5475">
                                            <p:txEl>
                                              <p:pRg st="6" end="6"/>
                                            </p:txEl>
                                          </p:spTgt>
                                        </p:tgtEl>
                                        <p:attrNameLst>
                                          <p:attrName>style.visibility</p:attrName>
                                        </p:attrNameLst>
                                      </p:cBhvr>
                                      <p:to>
                                        <p:strVal val="visible"/>
                                      </p:to>
                                    </p:set>
                                    <p:anim calcmode="lin" valueType="num">
                                      <p:cBhvr additive="base">
                                        <p:cTn id="43" dur="500" fill="hold"/>
                                        <p:tgtEl>
                                          <p:spTgt spid="1054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54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FAFCBFD-CCB1-D16A-B81E-719C59DB24B0}"/>
              </a:ext>
            </a:extLst>
          </p:cNvPr>
          <p:cNvSpPr>
            <a:spLocks noGrp="1" noChangeArrowheads="1"/>
          </p:cNvSpPr>
          <p:nvPr>
            <p:ph type="title"/>
          </p:nvPr>
        </p:nvSpPr>
        <p:spPr>
          <a:xfrm>
            <a:off x="304800" y="-182563"/>
            <a:ext cx="8839200" cy="1431926"/>
          </a:xfrm>
        </p:spPr>
        <p:txBody>
          <a:bodyPr/>
          <a:lstStyle/>
          <a:p>
            <a:pPr eaLnBrk="1" hangingPunct="1">
              <a:defRPr/>
            </a:pPr>
            <a:r>
              <a:rPr lang="en-US" altLang="en-US" sz="3600"/>
              <a:t>..short history continued</a:t>
            </a:r>
          </a:p>
        </p:txBody>
      </p:sp>
      <p:sp>
        <p:nvSpPr>
          <p:cNvPr id="106499" name="Rectangle 3">
            <a:extLst>
              <a:ext uri="{FF2B5EF4-FFF2-40B4-BE49-F238E27FC236}">
                <a16:creationId xmlns:a16="http://schemas.microsoft.com/office/drawing/2014/main" id="{E42FB915-21A7-B781-9ACC-022602E8032D}"/>
              </a:ext>
            </a:extLst>
          </p:cNvPr>
          <p:cNvSpPr>
            <a:spLocks noGrp="1" noChangeArrowheads="1"/>
          </p:cNvSpPr>
          <p:nvPr>
            <p:ph type="body" idx="1"/>
          </p:nvPr>
        </p:nvSpPr>
        <p:spPr/>
        <p:txBody>
          <a:bodyPr/>
          <a:lstStyle/>
          <a:p>
            <a:pPr eaLnBrk="1" hangingPunct="1">
              <a:lnSpc>
                <a:spcPct val="80000"/>
              </a:lnSpc>
              <a:buFont typeface="Wingdings" charset="0"/>
              <a:buChar char="n"/>
              <a:defRPr/>
            </a:pPr>
            <a:r>
              <a:rPr lang="en-US" sz="2400" dirty="0">
                <a:cs typeface="+mn-cs"/>
              </a:rPr>
              <a:t>1993-White House ( </a:t>
            </a:r>
            <a:r>
              <a:rPr lang="en-US" sz="2400" dirty="0">
                <a:cs typeface="+mn-cs"/>
                <a:hlinkClick r:id="rId2"/>
              </a:rPr>
              <a:t>www.whitehouse.gov</a:t>
            </a:r>
            <a:r>
              <a:rPr lang="en-US" sz="2400" dirty="0">
                <a:cs typeface="+mn-cs"/>
              </a:rPr>
              <a:t> ) goes on-line</a:t>
            </a:r>
          </a:p>
          <a:p>
            <a:pPr eaLnBrk="1" hangingPunct="1">
              <a:lnSpc>
                <a:spcPct val="80000"/>
              </a:lnSpc>
              <a:buFont typeface="Wingdings" charset="0"/>
              <a:buNone/>
              <a:defRPr/>
            </a:pPr>
            <a:endParaRPr lang="en-US" sz="2400" dirty="0">
              <a:cs typeface="+mn-cs"/>
            </a:endParaRPr>
          </a:p>
          <a:p>
            <a:pPr eaLnBrk="1" hangingPunct="1">
              <a:lnSpc>
                <a:spcPct val="80000"/>
              </a:lnSpc>
              <a:buFont typeface="Wingdings" charset="0"/>
              <a:buChar char="n"/>
              <a:defRPr/>
            </a:pPr>
            <a:r>
              <a:rPr lang="en-US" sz="2400" dirty="0">
                <a:cs typeface="+mn-cs"/>
              </a:rPr>
              <a:t>1995-Netscape introduces the first real hypermedia browser as a result of research performed at U. of Minn. (Mosaic)</a:t>
            </a:r>
          </a:p>
          <a:p>
            <a:pPr eaLnBrk="1" hangingPunct="1">
              <a:lnSpc>
                <a:spcPct val="80000"/>
              </a:lnSpc>
              <a:buFont typeface="Wingdings" charset="0"/>
              <a:buNone/>
              <a:defRPr/>
            </a:pPr>
            <a:endParaRPr lang="en-US" sz="2400" dirty="0">
              <a:cs typeface="+mn-cs"/>
            </a:endParaRPr>
          </a:p>
          <a:p>
            <a:pPr eaLnBrk="1" hangingPunct="1">
              <a:lnSpc>
                <a:spcPct val="80000"/>
              </a:lnSpc>
              <a:buFont typeface="Wingdings" charset="0"/>
              <a:buChar char="n"/>
              <a:defRPr/>
            </a:pPr>
            <a:r>
              <a:rPr lang="en-US" sz="2400" dirty="0">
                <a:cs typeface="+mn-cs"/>
              </a:rPr>
              <a:t>1996-Microsoft introduces Internet Explorer and the browser wars begin</a:t>
            </a:r>
          </a:p>
          <a:p>
            <a:pPr eaLnBrk="1" hangingPunct="1">
              <a:lnSpc>
                <a:spcPct val="80000"/>
              </a:lnSpc>
              <a:buFont typeface="Wingdings" charset="0"/>
              <a:buNone/>
              <a:defRPr/>
            </a:pPr>
            <a:endParaRPr lang="en-US" sz="2400" dirty="0">
              <a:cs typeface="+mn-cs"/>
            </a:endParaRPr>
          </a:p>
          <a:p>
            <a:pPr eaLnBrk="1" hangingPunct="1">
              <a:lnSpc>
                <a:spcPct val="80000"/>
              </a:lnSpc>
              <a:buFont typeface="Wingdings" charset="0"/>
              <a:buChar char="n"/>
              <a:defRPr/>
            </a:pPr>
            <a:r>
              <a:rPr lang="en-US" sz="2400" dirty="0">
                <a:cs typeface="+mn-cs"/>
              </a:rPr>
              <a:t>1997-U.S. Commercial Decency act is passed, and promptly struck down by the Supreme Court as Unconstitutional</a:t>
            </a:r>
          </a:p>
          <a:p>
            <a:pPr eaLnBrk="1" hangingPunct="1">
              <a:lnSpc>
                <a:spcPct val="80000"/>
              </a:lnSpc>
              <a:buFont typeface="Wingdings" charset="0"/>
              <a:buNone/>
              <a:defRPr/>
            </a:pPr>
            <a:endParaRPr lang="en-US" sz="2400"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2" end="2"/>
                                            </p:txEl>
                                          </p:spTgt>
                                        </p:tgtEl>
                                        <p:attrNameLst>
                                          <p:attrName>style.visibility</p:attrName>
                                        </p:attrNameLst>
                                      </p:cBhvr>
                                      <p:to>
                                        <p:strVal val="visible"/>
                                      </p:to>
                                    </p:set>
                                    <p:anim calcmode="lin" valueType="num">
                                      <p:cBhvr additive="base">
                                        <p:cTn id="13"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499">
                                            <p:txEl>
                                              <p:pRg st="4" end="4"/>
                                            </p:txEl>
                                          </p:spTgt>
                                        </p:tgtEl>
                                        <p:attrNameLst>
                                          <p:attrName>style.visibility</p:attrName>
                                        </p:attrNameLst>
                                      </p:cBhvr>
                                      <p:to>
                                        <p:strVal val="visible"/>
                                      </p:to>
                                    </p:set>
                                    <p:anim calcmode="lin" valueType="num">
                                      <p:cBhvr additive="base">
                                        <p:cTn id="19" dur="500" fill="hold"/>
                                        <p:tgtEl>
                                          <p:spTgt spid="10649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4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499">
                                            <p:txEl>
                                              <p:pRg st="6" end="6"/>
                                            </p:txEl>
                                          </p:spTgt>
                                        </p:tgtEl>
                                        <p:attrNameLst>
                                          <p:attrName>style.visibility</p:attrName>
                                        </p:attrNameLst>
                                      </p:cBhvr>
                                      <p:to>
                                        <p:strVal val="visible"/>
                                      </p:to>
                                    </p:set>
                                    <p:anim calcmode="lin" valueType="num">
                                      <p:cBhvr additive="base">
                                        <p:cTn id="25" dur="500" fill="hold"/>
                                        <p:tgtEl>
                                          <p:spTgt spid="10649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4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Globe</Template>
  <TotalTime>7508</TotalTime>
  <Words>2865</Words>
  <Application>Microsoft Macintosh PowerPoint</Application>
  <PresentationFormat>On-screen Show (4:3)</PresentationFormat>
  <Paragraphs>334</Paragraphs>
  <Slides>59</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8" baseType="lpstr">
      <vt:lpstr>Arial</vt:lpstr>
      <vt:lpstr>Arial Black</vt:lpstr>
      <vt:lpstr>Roboto</vt:lpstr>
      <vt:lpstr>Times</vt:lpstr>
      <vt:lpstr>Times New Roman</vt:lpstr>
      <vt:lpstr>Verdana</vt:lpstr>
      <vt:lpstr>Wingdings</vt:lpstr>
      <vt:lpstr>Globe</vt:lpstr>
      <vt:lpstr>Document</vt:lpstr>
      <vt:lpstr>PowerPoint Presentation</vt:lpstr>
      <vt:lpstr>  Lecture 3  The Rise of the Internet   </vt:lpstr>
      <vt:lpstr>Factors behind the early development of the Internet</vt:lpstr>
      <vt:lpstr>  A Very  Short History of the Internet</vt:lpstr>
      <vt:lpstr>PowerPoint Presentation</vt:lpstr>
      <vt:lpstr>PowerPoint Presentation</vt:lpstr>
      <vt:lpstr>Earliest Internet Apps</vt:lpstr>
      <vt:lpstr>…very short Internet history</vt:lpstr>
      <vt:lpstr>..short history continued</vt:lpstr>
      <vt:lpstr>…….and Finally!!!!!</vt:lpstr>
      <vt:lpstr>PowerPoint Presentation</vt:lpstr>
      <vt:lpstr>PowerPoint Presentation</vt:lpstr>
      <vt:lpstr>Domain Statistics as of  9 / 2020</vt:lpstr>
      <vt:lpstr>So….What is the Internet?</vt:lpstr>
      <vt:lpstr>Most Popular Internet Applications </vt:lpstr>
      <vt:lpstr>Email  Stats</vt:lpstr>
      <vt:lpstr>Origins of the “Web”</vt:lpstr>
      <vt:lpstr>World Wide Web</vt:lpstr>
      <vt:lpstr>Early Years of the Web</vt:lpstr>
      <vt:lpstr>Commercialization of the Web</vt:lpstr>
      <vt:lpstr>Organization of the Web</vt:lpstr>
      <vt:lpstr>Web Browsers &amp; Servers</vt:lpstr>
      <vt:lpstr>Hypermedia and Hyperlinks</vt:lpstr>
      <vt:lpstr>Going to a Web Site</vt:lpstr>
      <vt:lpstr>Fetching &amp; Opening Web Pages</vt:lpstr>
      <vt:lpstr>Parts of a URL</vt:lpstr>
      <vt:lpstr>Protocols</vt:lpstr>
      <vt:lpstr>Return Addresses</vt:lpstr>
      <vt:lpstr>What is a Web Server?</vt:lpstr>
      <vt:lpstr>When the Information Arrives</vt:lpstr>
      <vt:lpstr>Search Engines</vt:lpstr>
      <vt:lpstr>Search Engine Communication</vt:lpstr>
      <vt:lpstr>How Does it Work?</vt:lpstr>
      <vt:lpstr>Making money on searches</vt:lpstr>
      <vt:lpstr>    Evaluating Content on the Web</vt:lpstr>
      <vt:lpstr>In short, </vt:lpstr>
      <vt:lpstr>Millionaire Quiz Game!</vt:lpstr>
      <vt:lpstr>Organization of the Internet</vt:lpstr>
      <vt:lpstr>TCP/IP</vt:lpstr>
      <vt:lpstr>TCP</vt:lpstr>
      <vt:lpstr>IP</vt:lpstr>
      <vt:lpstr>The Internet uses Packet Switching</vt:lpstr>
      <vt:lpstr>Packet Errors</vt:lpstr>
      <vt:lpstr>Domain Names</vt:lpstr>
      <vt:lpstr>Domain Name Servers</vt:lpstr>
      <vt:lpstr>Top Level Domain Name Servers</vt:lpstr>
      <vt:lpstr>Secondary Top Level Servers</vt:lpstr>
      <vt:lpstr>Caching Servers</vt:lpstr>
      <vt:lpstr>How to Get Your Own .Com</vt:lpstr>
      <vt:lpstr>Space…the Final Frontier</vt:lpstr>
      <vt:lpstr>IPV6 has the answer!</vt:lpstr>
      <vt:lpstr>Why is that important?</vt:lpstr>
      <vt:lpstr>PowerPoint Presentation</vt:lpstr>
      <vt:lpstr>Information Overload!</vt:lpstr>
      <vt:lpstr>What a physical model of it might look like</vt:lpstr>
      <vt:lpstr>Security Issues</vt:lpstr>
      <vt:lpstr>The Impact of the Internet</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in the Digital Domain</dc:title>
  <dc:creator>Don Stanford</dc:creator>
  <cp:lastModifiedBy>Donald Stanford</cp:lastModifiedBy>
  <cp:revision>148</cp:revision>
  <dcterms:created xsi:type="dcterms:W3CDTF">1995-06-17T23:31:02Z</dcterms:created>
  <dcterms:modified xsi:type="dcterms:W3CDTF">2023-09-13T22:48:26Z</dcterms:modified>
</cp:coreProperties>
</file>