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748" r:id="rId2"/>
    <p:sldId id="415" r:id="rId3"/>
    <p:sldId id="719" r:id="rId4"/>
    <p:sldId id="627" r:id="rId5"/>
    <p:sldId id="677" r:id="rId6"/>
    <p:sldId id="678" r:id="rId7"/>
    <p:sldId id="639" r:id="rId8"/>
    <p:sldId id="641" r:id="rId9"/>
    <p:sldId id="642" r:id="rId10"/>
    <p:sldId id="643" r:id="rId11"/>
    <p:sldId id="665" r:id="rId12"/>
    <p:sldId id="695" r:id="rId13"/>
    <p:sldId id="693" r:id="rId14"/>
    <p:sldId id="692" r:id="rId15"/>
    <p:sldId id="699" r:id="rId16"/>
    <p:sldId id="698" r:id="rId17"/>
    <p:sldId id="717" r:id="rId18"/>
    <p:sldId id="718" r:id="rId19"/>
    <p:sldId id="670" r:id="rId20"/>
    <p:sldId id="646" r:id="rId21"/>
    <p:sldId id="647" r:id="rId22"/>
    <p:sldId id="649" r:id="rId23"/>
    <p:sldId id="690" r:id="rId24"/>
    <p:sldId id="650" r:id="rId25"/>
    <p:sldId id="673" r:id="rId26"/>
    <p:sldId id="651" r:id="rId27"/>
    <p:sldId id="674" r:id="rId28"/>
    <p:sldId id="734" r:id="rId29"/>
    <p:sldId id="635" r:id="rId30"/>
    <p:sldId id="733" r:id="rId31"/>
    <p:sldId id="723" r:id="rId32"/>
    <p:sldId id="724" r:id="rId33"/>
    <p:sldId id="750" r:id="rId34"/>
    <p:sldId id="726" r:id="rId35"/>
    <p:sldId id="727" r:id="rId36"/>
    <p:sldId id="728" r:id="rId37"/>
    <p:sldId id="749" r:id="rId38"/>
    <p:sldId id="752" r:id="rId39"/>
    <p:sldId id="735" r:id="rId40"/>
    <p:sldId id="681" r:id="rId41"/>
    <p:sldId id="682" r:id="rId42"/>
    <p:sldId id="683" r:id="rId43"/>
    <p:sldId id="684" r:id="rId44"/>
    <p:sldId id="700" r:id="rId45"/>
    <p:sldId id="685" r:id="rId46"/>
    <p:sldId id="686" r:id="rId47"/>
    <p:sldId id="702" r:id="rId48"/>
    <p:sldId id="703" r:id="rId49"/>
    <p:sldId id="704" r:id="rId50"/>
    <p:sldId id="720" r:id="rId51"/>
    <p:sldId id="736" r:id="rId52"/>
    <p:sldId id="687" r:id="rId53"/>
    <p:sldId id="732" r:id="rId54"/>
    <p:sldId id="714" r:id="rId55"/>
    <p:sldId id="721" r:id="rId56"/>
    <p:sldId id="722" r:id="rId57"/>
    <p:sldId id="731" r:id="rId58"/>
    <p:sldId id="691" r:id="rId59"/>
    <p:sldId id="716" r:id="rId60"/>
    <p:sldId id="730" r:id="rId61"/>
    <p:sldId id="729" r:id="rId62"/>
    <p:sldId id="744" r:id="rId63"/>
    <p:sldId id="742" r:id="rId64"/>
    <p:sldId id="746" r:id="rId65"/>
    <p:sldId id="745" r:id="rId66"/>
    <p:sldId id="738" r:id="rId67"/>
    <p:sldId id="737" r:id="rId68"/>
    <p:sldId id="740" r:id="rId69"/>
    <p:sldId id="753" r:id="rId70"/>
    <p:sldId id="747" r:id="rId71"/>
    <p:sldId id="713" r:id="rId72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i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19197F"/>
    <a:srgbClr val="18187C"/>
    <a:srgbClr val="FFFF00"/>
    <a:srgbClr val="FFFFCC"/>
    <a:srgbClr val="FF9900"/>
    <a:srgbClr val="9966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7" autoAdjust="0"/>
    <p:restoredTop sz="94795"/>
  </p:normalViewPr>
  <p:slideViewPr>
    <p:cSldViewPr>
      <p:cViewPr varScale="1">
        <p:scale>
          <a:sx n="103" d="100"/>
          <a:sy n="103" d="100"/>
        </p:scale>
        <p:origin x="1848" y="184"/>
      </p:cViewPr>
      <p:guideLst>
        <p:guide orient="horz" pos="2160"/>
        <p:guide pos="9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60"/>
    </p:cViewPr>
  </p:sorterViewPr>
  <p:notesViewPr>
    <p:cSldViewPr>
      <p:cViewPr varScale="1">
        <p:scale>
          <a:sx n="53" d="100"/>
          <a:sy n="53" d="100"/>
        </p:scale>
        <p:origin x="-154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l" defTabSz="965200">
              <a:defRPr sz="1300" b="0" i="0">
                <a:latin typeface="Arial Narrow" charset="0"/>
              </a:defRPr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latin typeface="Arial Narrow" charset="0"/>
              </a:defRPr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l" defTabSz="965200">
              <a:defRPr sz="1300" b="0" i="0">
                <a:latin typeface="Arial Narrow" charset="0"/>
              </a:defRPr>
            </a:lvl1pPr>
          </a:lstStyle>
          <a:p>
            <a:r>
              <a:rPr lang="en-US"/>
              <a:t>IPP Symposium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latin typeface="Arial Narrow" charset="0"/>
              </a:defRPr>
            </a:lvl1pPr>
          </a:lstStyle>
          <a:p>
            <a:fld id="{29C24991-3C59-9B4D-836E-42CAEA566F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887538" y="239713"/>
            <a:ext cx="37211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8211" tIns="49105" rIns="98211" bIns="49105"/>
          <a:lstStyle/>
          <a:p>
            <a:pPr defTabSz="982663">
              <a:spcBef>
                <a:spcPct val="20000"/>
              </a:spcBef>
            </a:pPr>
            <a:r>
              <a:rPr lang="en-US" sz="3000" i="0">
                <a:latin typeface="Arial Narrow" charset="0"/>
              </a:rPr>
              <a:t>9713 Akamai Template</a:t>
            </a:r>
          </a:p>
        </p:txBody>
      </p:sp>
    </p:spTree>
    <p:extLst>
      <p:ext uri="{BB962C8B-B14F-4D97-AF65-F5344CB8AC3E}">
        <p14:creationId xmlns:p14="http://schemas.microsoft.com/office/powerpoint/2010/main" val="2153156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l" defTabSz="965200">
              <a:defRPr sz="1300" b="0" i="0">
                <a:latin typeface="Arial Narrow" charset="0"/>
              </a:defRPr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latin typeface="Arial Narrow" charset="0"/>
              </a:defRPr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l" defTabSz="965200">
              <a:defRPr sz="1300" b="0" i="0">
                <a:latin typeface="Arial Narrow" charset="0"/>
              </a:defRPr>
            </a:lvl1pPr>
          </a:lstStyle>
          <a:p>
            <a:r>
              <a:rPr lang="en-US"/>
              <a:t>IPP Symposium</a:t>
            </a: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latin typeface="Arial Narrow" charset="0"/>
              </a:defRPr>
            </a:lvl1pPr>
          </a:lstStyle>
          <a:p>
            <a:fld id="{C4F0D5EB-BD1B-F64E-A673-E52779E6A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928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2EDE4-94E7-2440-8DCA-6489A94EA51D}" type="slidenum">
              <a:rPr lang="en-US"/>
              <a:pPr/>
              <a:t>2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63F4E-3EB6-0A4A-8CAF-FC3D6B920336}" type="slidenum">
              <a:rPr lang="en-US"/>
              <a:pPr/>
              <a:t>12</a:t>
            </a:fld>
            <a:endParaRPr lang="en-US"/>
          </a:p>
        </p:txBody>
      </p:sp>
      <p:sp>
        <p:nvSpPr>
          <p:cNvPr id="94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7BF18-32E7-314E-B6DF-DF4E43314619}" type="slidenum">
              <a:rPr lang="en-US"/>
              <a:pPr/>
              <a:t>13</a:t>
            </a:fld>
            <a:endParaRPr lang="en-US"/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E143D-66A1-D544-BA5E-20692F009339}" type="slidenum">
              <a:rPr lang="en-US"/>
              <a:pPr/>
              <a:t>14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7899F-6099-1B4C-96A8-C8FA45E5F539}" type="slidenum">
              <a:rPr lang="en-US"/>
              <a:pPr/>
              <a:t>15</a:t>
            </a:fld>
            <a:endParaRPr lang="en-US"/>
          </a:p>
        </p:txBody>
      </p:sp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AD516-5366-824F-ACC1-BEA8C4898CA8}" type="slidenum">
              <a:rPr lang="en-US"/>
              <a:pPr/>
              <a:t>16</a:t>
            </a:fld>
            <a:endParaRPr lang="en-US"/>
          </a:p>
        </p:txBody>
      </p:sp>
      <p:sp>
        <p:nvSpPr>
          <p:cNvPr id="94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D29A3-BB15-6C4D-A0BD-C446210B8A0C}" type="slidenum">
              <a:rPr lang="en-US"/>
              <a:pPr/>
              <a:t>19</a:t>
            </a:fld>
            <a:endParaRPr lang="en-US"/>
          </a:p>
        </p:txBody>
      </p:sp>
      <p:sp>
        <p:nvSpPr>
          <p:cNvPr id="834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45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44005-CDB6-484F-8B98-92AA49FBF9CC}" type="slidenum">
              <a:rPr lang="en-US"/>
              <a:pPr/>
              <a:t>20</a:t>
            </a:fld>
            <a:endParaRPr lang="en-US"/>
          </a:p>
        </p:txBody>
      </p:sp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290FF-8CA5-AE47-B124-1F622C023FD8}" type="slidenum">
              <a:rPr lang="en-US"/>
              <a:pPr/>
              <a:t>21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507ED8-D395-7F41-BC38-84B9E15454B4}" type="slidenum">
              <a:rPr lang="en-US"/>
              <a:pPr/>
              <a:t>22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1CC43-0BD2-4840-8580-221FCE21BA14}" type="slidenum">
              <a:rPr lang="en-US"/>
              <a:pPr/>
              <a:t>23</a:t>
            </a:fld>
            <a:endParaRPr lang="en-US"/>
          </a:p>
        </p:txBody>
      </p:sp>
      <p:sp>
        <p:nvSpPr>
          <p:cNvPr id="94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ECF43-FCC3-D248-A918-3B2972B0D72B}" type="slidenum">
              <a:rPr lang="en-US"/>
              <a:pPr/>
              <a:t>4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C0949-7D62-284D-BFF9-9A0AC603BEB4}" type="slidenum">
              <a:rPr lang="en-US"/>
              <a:pPr/>
              <a:t>24</a:t>
            </a:fld>
            <a:endParaRPr lang="en-US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8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66F0C-D281-7F45-8FC9-C379206614EC}" type="slidenum">
              <a:rPr lang="en-US"/>
              <a:pPr/>
              <a:t>25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43A52-72D2-504C-B9B1-9746F268E881}" type="slidenum">
              <a:rPr lang="en-US"/>
              <a:pPr/>
              <a:t>26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E426C-2DC6-0941-85F5-093F93B53D91}" type="slidenum">
              <a:rPr lang="en-US"/>
              <a:pPr/>
              <a:t>27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4C2E4-9BFD-354F-ADC3-911C0237F2A8}" type="slidenum">
              <a:rPr lang="en-US"/>
              <a:pPr/>
              <a:t>29</a:t>
            </a:fld>
            <a:endParaRPr lang="en-US"/>
          </a:p>
        </p:txBody>
      </p:sp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AC19A-5593-D24D-9A49-BA73819A15A7}" type="slidenum">
              <a:rPr lang="en-US"/>
              <a:pPr/>
              <a:t>40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776E5-3243-424C-9FCD-7DC8D0253A4A}" type="slidenum">
              <a:rPr lang="en-US"/>
              <a:pPr/>
              <a:t>41</a:t>
            </a:fld>
            <a:endParaRPr lang="en-US"/>
          </a:p>
        </p:txBody>
      </p:sp>
      <p:sp>
        <p:nvSpPr>
          <p:cNvPr id="95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95539-5DA5-7143-B012-974EC800819E}" type="slidenum">
              <a:rPr lang="en-US"/>
              <a:pPr/>
              <a:t>42</a:t>
            </a:fld>
            <a:endParaRPr lang="en-US"/>
          </a:p>
        </p:txBody>
      </p:sp>
      <p:sp>
        <p:nvSpPr>
          <p:cNvPr id="95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2CA6DB-88B1-E847-8E34-93A64F69F5E3}" type="slidenum">
              <a:rPr lang="en-US"/>
              <a:pPr/>
              <a:t>43</a:t>
            </a:fld>
            <a:endParaRPr lang="en-US"/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D2F69D-6AB8-DF4F-93CE-41A8801F98AA}" type="slidenum">
              <a:rPr lang="en-US"/>
              <a:pPr/>
              <a:t>44</a:t>
            </a:fld>
            <a:endParaRPr lang="en-US"/>
          </a:p>
        </p:txBody>
      </p:sp>
      <p:sp>
        <p:nvSpPr>
          <p:cNvPr id="95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561A3-60E8-0A44-B21E-B50DA8B2B7E9}" type="slidenum">
              <a:rPr lang="en-US"/>
              <a:pPr/>
              <a:t>5</a:t>
            </a:fld>
            <a:endParaRPr lang="en-US"/>
          </a:p>
        </p:txBody>
      </p:sp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B4AF1-C731-FA42-B739-2ADB7CA23184}" type="slidenum">
              <a:rPr lang="en-US"/>
              <a:pPr/>
              <a:t>45</a:t>
            </a:fld>
            <a:endParaRPr lang="en-US"/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888B4-9673-2940-82E8-75AFB632D6FC}" type="slidenum">
              <a:rPr lang="en-US"/>
              <a:pPr/>
              <a:t>46</a:t>
            </a:fld>
            <a:endParaRPr lang="en-US"/>
          </a:p>
        </p:txBody>
      </p:sp>
      <p:sp>
        <p:nvSpPr>
          <p:cNvPr id="95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C9A319-9BD1-7F4A-818B-6A05D3733F6C}" type="slidenum">
              <a:rPr lang="en-US"/>
              <a:pPr/>
              <a:t>47</a:t>
            </a:fld>
            <a:endParaRPr lang="en-US"/>
          </a:p>
        </p:txBody>
      </p:sp>
      <p:sp>
        <p:nvSpPr>
          <p:cNvPr id="96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545DB-5C69-444A-8FD5-552477A44360}" type="slidenum">
              <a:rPr lang="en-US"/>
              <a:pPr/>
              <a:t>48</a:t>
            </a:fld>
            <a:endParaRPr 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4CA3D-2423-AD4E-B310-D954754BA94B}" type="slidenum">
              <a:rPr lang="en-US"/>
              <a:pPr/>
              <a:t>49</a:t>
            </a:fld>
            <a:endParaRPr lang="en-US"/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CAC89-0CF3-8247-8BD1-80E5734B923A}" type="slidenum">
              <a:rPr lang="en-US"/>
              <a:pPr/>
              <a:t>52</a:t>
            </a:fld>
            <a:endParaRPr lang="en-US"/>
          </a:p>
        </p:txBody>
      </p:sp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AF549-8DCC-7344-951B-0B21B98968C9}" type="slidenum">
              <a:rPr lang="en-US"/>
              <a:pPr/>
              <a:t>57</a:t>
            </a:fld>
            <a:endParaRPr lang="en-US"/>
          </a:p>
        </p:txBody>
      </p:sp>
      <p:sp>
        <p:nvSpPr>
          <p:cNvPr id="96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BEDC74-F2C9-F04C-BDFA-21B202D791AE}" type="slidenum">
              <a:rPr lang="en-US"/>
              <a:pPr/>
              <a:t>58</a:t>
            </a:fld>
            <a:endParaRPr lang="en-US"/>
          </a:p>
        </p:txBody>
      </p:sp>
      <p:sp>
        <p:nvSpPr>
          <p:cNvPr id="96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62D98F-CB8A-5A49-9845-65795AF9514D}" type="slidenum">
              <a:rPr lang="en-US"/>
              <a:pPr/>
              <a:t>61</a:t>
            </a:fld>
            <a:endParaRPr lang="en-US"/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F0D5EB-BD1B-F64E-A673-E52779E6ACD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8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FDFE4-1C35-6B41-9B29-5AF9A6EC54C8}" type="slidenum">
              <a:rPr lang="en-US"/>
              <a:pPr/>
              <a:t>6</a:t>
            </a:fld>
            <a:endParaRPr lang="en-US"/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5ECE1-EA01-3348-8018-350B76FE1DED}" type="slidenum">
              <a:rPr lang="en-US"/>
              <a:pPr/>
              <a:t>7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1D3F49-41A9-5640-B443-77E118373B3A}" type="slidenum">
              <a:rPr lang="en-US"/>
              <a:pPr/>
              <a:t>8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803775" cy="360203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1CF38-1F23-3948-A956-43D0D31D0E4F}" type="slidenum">
              <a:rPr lang="en-US"/>
              <a:pPr/>
              <a:t>9</a:t>
            </a:fld>
            <a:endParaRPr lang="en-US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23A2D-D455-7349-AE3C-84F1BDEE7363}" type="slidenum">
              <a:rPr lang="en-US"/>
              <a:pPr/>
              <a:t>10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IPP Symposium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E26B04-103A-8C41-A1DF-4E4182B6EFAC}" type="slidenum">
              <a:rPr lang="en-US"/>
              <a:pPr/>
              <a:t>11</a:t>
            </a:fld>
            <a:endParaRPr lang="en-US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368486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524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5703537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905000"/>
            <a:ext cx="3771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29100" y="1905000"/>
            <a:ext cx="3771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038600"/>
            <a:ext cx="3771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29100" y="4038600"/>
            <a:ext cx="3771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196392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05000"/>
            <a:ext cx="37719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1905000"/>
            <a:ext cx="37719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84441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05000"/>
            <a:ext cx="37719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29100" y="1905000"/>
            <a:ext cx="3771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229100" y="4038600"/>
            <a:ext cx="3771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5209805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806818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740814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050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19050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527859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523599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194378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09491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350745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130173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9743 background no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304800" y="1905000"/>
            <a:ext cx="7696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wipe dir="r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charset="0"/>
          <a:ea typeface="ＭＳ Ｐゴシック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FF9900"/>
        </a:buClr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8975" indent="-231775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rgbClr val="FF9900"/>
        </a:buClr>
        <a:buChar char="-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0890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Arial" charset="0"/>
          <a:ea typeface="+mn-ea"/>
        </a:defRPr>
      </a:lvl3pPr>
      <a:lvl4pPr marL="1541463" indent="-16986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Arial" charset="0"/>
          <a:ea typeface="+mn-ea"/>
        </a:defRPr>
      </a:lvl4pPr>
      <a:lvl5pPr marL="20050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Arial" charset="0"/>
          <a:ea typeface="+mn-ea"/>
        </a:defRPr>
      </a:lvl5pPr>
      <a:lvl6pPr marL="2462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Arial" charset="0"/>
          <a:ea typeface="+mn-ea"/>
        </a:defRPr>
      </a:lvl6pPr>
      <a:lvl7pPr marL="29194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Arial" charset="0"/>
          <a:ea typeface="+mn-ea"/>
        </a:defRPr>
      </a:lvl7pPr>
      <a:lvl8pPr marL="33766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Arial" charset="0"/>
          <a:ea typeface="+mn-ea"/>
        </a:defRPr>
      </a:lvl8pPr>
      <a:lvl9pPr marL="3833813" indent="-17621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FF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kintronics.com/technical-jokes-cartoons-38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12" Type="http://schemas.openxmlformats.org/officeDocument/2006/relationships/image" Target="../media/image24.png"/><Relationship Id="rId17" Type="http://schemas.openxmlformats.org/officeDocument/2006/relationships/hyperlink" Target="http://mobile.ericsson.com/spg.asp?template=popup_phone&amp;ProdId=8899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wmf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png"/><Relationship Id="rId5" Type="http://schemas.openxmlformats.org/officeDocument/2006/relationships/image" Target="../media/image18.wmf"/><Relationship Id="rId15" Type="http://schemas.openxmlformats.org/officeDocument/2006/relationships/image" Target="../media/image27.wmf"/><Relationship Id="rId10" Type="http://schemas.openxmlformats.org/officeDocument/2006/relationships/image" Target="../media/image22.png"/><Relationship Id="rId19" Type="http://schemas.openxmlformats.org/officeDocument/2006/relationships/hyperlink" Target="file:////papaw/wmt/MarketingTeam/PR/Reviews/WMP7%20Beta%20Press%20CD/DEMOS/Sports/clips/stef_1500_v7.asf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://mobile.ericsson.com/spg.asp?template=popup_phone&amp;ProdId=8899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12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wm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J7GpVQCfm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KAx8QUaKG18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telegraph.co.uk/technology/8696984/Electronic-skin-could-be-used-to-heal-wounds.html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9A2F1SYdj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1CCF-FC25-624D-81BD-EB33C3E8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3023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BE164-B109-E449-B25C-38C4DDC92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0" y="7086600"/>
            <a:ext cx="2761289" cy="363907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43106" name="Picture 2" descr="Image result for iot cartoons">
            <a:hlinkClick r:id="rId2"/>
            <a:extLst>
              <a:ext uri="{FF2B5EF4-FFF2-40B4-BE49-F238E27FC236}">
                <a16:creationId xmlns:a16="http://schemas.microsoft.com/office/drawing/2014/main" id="{DB08E8D2-0C34-3049-B455-C85F0C67E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75" y="1295400"/>
            <a:ext cx="6669850" cy="4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68132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we going?</a:t>
            </a:r>
          </a:p>
        </p:txBody>
      </p:sp>
      <p:sp>
        <p:nvSpPr>
          <p:cNvPr id="76083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771900" cy="4114800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Today</a:t>
            </a:r>
          </a:p>
          <a:p>
            <a:pPr>
              <a:buFontTx/>
              <a:buNone/>
            </a:pP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all computers are connected via the Internet</a:t>
            </a:r>
            <a:r>
              <a:rPr lang="ja-JP" altLang="en-US" sz="2000" dirty="0">
                <a:latin typeface="Arial"/>
              </a:rPr>
              <a:t>”</a:t>
            </a:r>
            <a:endParaRPr lang="en-US" sz="2000" dirty="0"/>
          </a:p>
          <a:p>
            <a:r>
              <a:rPr lang="en-US" sz="2000" dirty="0">
                <a:solidFill>
                  <a:schemeClr val="tx2"/>
                </a:solidFill>
              </a:rPr>
              <a:t>Tomorrow</a:t>
            </a:r>
          </a:p>
          <a:p>
            <a:pPr>
              <a:buFontTx/>
              <a:buNone/>
            </a:pP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everyday objects will become smart</a:t>
            </a:r>
            <a:r>
              <a:rPr lang="ja-JP" altLang="en-US" sz="2000" dirty="0">
                <a:latin typeface="Arial"/>
              </a:rPr>
              <a:t>”</a:t>
            </a:r>
            <a:endParaRPr lang="en-US" sz="2000" dirty="0"/>
          </a:p>
          <a:p>
            <a:pPr lvl="1"/>
            <a:r>
              <a:rPr lang="en-US" dirty="0"/>
              <a:t>embedded processors</a:t>
            </a:r>
          </a:p>
          <a:p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...and they will be increasingly interconnected</a:t>
            </a:r>
            <a:r>
              <a:rPr lang="ja-JP" altLang="en-US" sz="2000" dirty="0">
                <a:latin typeface="Arial"/>
              </a:rPr>
              <a:t>”</a:t>
            </a:r>
            <a:endParaRPr lang="en-US" sz="2000" dirty="0"/>
          </a:p>
          <a:p>
            <a:pPr lvl="1"/>
            <a:r>
              <a:rPr lang="en-US" dirty="0"/>
              <a:t>wireless communication</a:t>
            </a:r>
          </a:p>
        </p:txBody>
      </p:sp>
      <p:pic>
        <p:nvPicPr>
          <p:cNvPr id="7608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3C3C3C"/>
              </a:clrFrom>
              <a:clrTo>
                <a:srgbClr val="3C3C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5" r="47264" b="2644"/>
          <a:stretch>
            <a:fillRect/>
          </a:stretch>
        </p:blipFill>
        <p:spPr bwMode="auto">
          <a:xfrm>
            <a:off x="4800600" y="2057400"/>
            <a:ext cx="3695700" cy="3962400"/>
          </a:xfrm>
          <a:noFill/>
          <a:ln w="19050" cap="flat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0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60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60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60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608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763000" cy="1143000"/>
          </a:xfrm>
        </p:spPr>
        <p:txBody>
          <a:bodyPr/>
          <a:lstStyle/>
          <a:p>
            <a:r>
              <a:rPr lang="en-US" sz="2800"/>
              <a:t>Smart Everyday Objects, Interconnected…?</a:t>
            </a:r>
          </a:p>
        </p:txBody>
      </p:sp>
      <p:pic>
        <p:nvPicPr>
          <p:cNvPr id="8263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5029200" cy="4978400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4925" cap="flat" cmpd="sng">
                <a:solidFill>
                  <a:schemeClr val="tx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026" dir="280112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Real Thing</a:t>
            </a:r>
          </a:p>
        </p:txBody>
      </p:sp>
      <p:sp>
        <p:nvSpPr>
          <p:cNvPr id="9328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Natural technology trends</a:t>
            </a:r>
          </a:p>
          <a:p>
            <a:pPr lvl="1"/>
            <a:r>
              <a:rPr lang="en-US" sz="1800" dirty="0"/>
              <a:t>Computation is becoming essentially free</a:t>
            </a:r>
          </a:p>
          <a:p>
            <a:pPr lvl="1"/>
            <a:r>
              <a:rPr lang="en-US" sz="1800" dirty="0"/>
              <a:t>Communication is becoming ubiquitous</a:t>
            </a:r>
          </a:p>
          <a:p>
            <a:r>
              <a:rPr lang="en-US" sz="2000" dirty="0"/>
              <a:t>Smart devices</a:t>
            </a:r>
          </a:p>
          <a:p>
            <a:pPr lvl="1"/>
            <a:r>
              <a:rPr lang="en-US" sz="1800" dirty="0"/>
              <a:t>Huge numbers of computing devices in the world</a:t>
            </a:r>
          </a:p>
          <a:p>
            <a:pPr lvl="1"/>
            <a:r>
              <a:rPr lang="en-US" sz="1800" dirty="0"/>
              <a:t>What are we doing with them?</a:t>
            </a:r>
          </a:p>
          <a:p>
            <a:r>
              <a:rPr lang="en-US" sz="2000" dirty="0"/>
              <a:t>Modes of operation</a:t>
            </a:r>
          </a:p>
          <a:p>
            <a:pPr lvl="1"/>
            <a:r>
              <a:rPr lang="en-US" sz="1800" dirty="0"/>
              <a:t>Programs controlling other programs</a:t>
            </a:r>
          </a:p>
          <a:p>
            <a:pPr lvl="1"/>
            <a:r>
              <a:rPr lang="en-US" sz="1800" dirty="0"/>
              <a:t>Human-in-the-loop: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computing should be only as visible as I desire; no more, no less...</a:t>
            </a:r>
            <a:r>
              <a:rPr lang="ja-JP" altLang="en-US" sz="1800" dirty="0">
                <a:latin typeface="Arial"/>
              </a:rPr>
              <a:t>”</a:t>
            </a:r>
            <a:endParaRPr lang="en-US" sz="1800" dirty="0"/>
          </a:p>
          <a:p>
            <a:r>
              <a:rPr lang="en-US" sz="2000" dirty="0">
                <a:solidFill>
                  <a:schemeClr val="tx1"/>
                </a:solidFill>
              </a:rPr>
              <a:t>Content Delivery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Anything I am entitled to see or hear, always available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AutoShape 2"/>
          <p:cNvSpPr>
            <a:spLocks noChangeArrowheads="1"/>
          </p:cNvSpPr>
          <p:nvPr/>
        </p:nvSpPr>
        <p:spPr bwMode="auto">
          <a:xfrm>
            <a:off x="6921500" y="666750"/>
            <a:ext cx="1981200" cy="5080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0819" name="AutoShape 3"/>
          <p:cNvSpPr>
            <a:spLocks noChangeArrowheads="1"/>
          </p:cNvSpPr>
          <p:nvPr/>
        </p:nvSpPr>
        <p:spPr bwMode="auto">
          <a:xfrm>
            <a:off x="1435100" y="3117850"/>
            <a:ext cx="1638300" cy="1778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30820" name="Line 4"/>
          <p:cNvSpPr>
            <a:spLocks noChangeShapeType="1"/>
          </p:cNvSpPr>
          <p:nvPr/>
        </p:nvSpPr>
        <p:spPr bwMode="auto">
          <a:xfrm>
            <a:off x="7204075" y="3255963"/>
            <a:ext cx="862013" cy="206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21" name="Line 5"/>
          <p:cNvSpPr>
            <a:spLocks noChangeShapeType="1"/>
          </p:cNvSpPr>
          <p:nvPr/>
        </p:nvSpPr>
        <p:spPr bwMode="auto">
          <a:xfrm>
            <a:off x="5883275" y="3840163"/>
            <a:ext cx="2538413" cy="4778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22" name="Line 6"/>
          <p:cNvSpPr>
            <a:spLocks noChangeShapeType="1"/>
          </p:cNvSpPr>
          <p:nvPr/>
        </p:nvSpPr>
        <p:spPr bwMode="auto">
          <a:xfrm>
            <a:off x="3316288" y="2465388"/>
            <a:ext cx="2181225" cy="10001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23" name="Line 7"/>
          <p:cNvSpPr>
            <a:spLocks noChangeShapeType="1"/>
          </p:cNvSpPr>
          <p:nvPr/>
        </p:nvSpPr>
        <p:spPr bwMode="auto">
          <a:xfrm>
            <a:off x="5743575" y="3738563"/>
            <a:ext cx="2360613" cy="79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24" name="Line 8"/>
          <p:cNvSpPr>
            <a:spLocks noChangeShapeType="1"/>
          </p:cNvSpPr>
          <p:nvPr/>
        </p:nvSpPr>
        <p:spPr bwMode="auto">
          <a:xfrm flipV="1">
            <a:off x="995363" y="3917950"/>
            <a:ext cx="760412" cy="4699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25" name="Line 9"/>
          <p:cNvSpPr>
            <a:spLocks noChangeShapeType="1"/>
          </p:cNvSpPr>
          <p:nvPr/>
        </p:nvSpPr>
        <p:spPr bwMode="auto">
          <a:xfrm flipH="1">
            <a:off x="5653088" y="2160588"/>
            <a:ext cx="2513012" cy="1168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26" name="Line 10"/>
          <p:cNvSpPr>
            <a:spLocks noChangeShapeType="1"/>
          </p:cNvSpPr>
          <p:nvPr/>
        </p:nvSpPr>
        <p:spPr bwMode="auto">
          <a:xfrm>
            <a:off x="1385888" y="2617788"/>
            <a:ext cx="417512" cy="660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30827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1231900" cy="833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0828" name="Line 12"/>
          <p:cNvSpPr>
            <a:spLocks noChangeShapeType="1"/>
          </p:cNvSpPr>
          <p:nvPr/>
        </p:nvSpPr>
        <p:spPr bwMode="auto">
          <a:xfrm>
            <a:off x="4586288" y="3608388"/>
            <a:ext cx="798512" cy="142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29" name="Line 13"/>
          <p:cNvSpPr>
            <a:spLocks noChangeShapeType="1"/>
          </p:cNvSpPr>
          <p:nvPr/>
        </p:nvSpPr>
        <p:spPr bwMode="auto">
          <a:xfrm flipV="1">
            <a:off x="2452688" y="3621088"/>
            <a:ext cx="1230312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830" name="Rectangle 14"/>
          <p:cNvSpPr>
            <a:spLocks noChangeArrowheads="1"/>
          </p:cNvSpPr>
          <p:nvPr/>
        </p:nvSpPr>
        <p:spPr bwMode="auto">
          <a:xfrm>
            <a:off x="1308100" y="1665288"/>
            <a:ext cx="6097588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30831" name="Group 15"/>
          <p:cNvGrpSpPr>
            <a:grpSpLocks/>
          </p:cNvGrpSpPr>
          <p:nvPr/>
        </p:nvGrpSpPr>
        <p:grpSpPr bwMode="auto">
          <a:xfrm>
            <a:off x="1625600" y="3303588"/>
            <a:ext cx="1182688" cy="984250"/>
            <a:chOff x="1104" y="1104"/>
            <a:chExt cx="745" cy="620"/>
          </a:xfrm>
        </p:grpSpPr>
        <p:sp>
          <p:nvSpPr>
            <p:cNvPr id="930832" name="Rectangle 16"/>
            <p:cNvSpPr>
              <a:spLocks noChangeArrowheads="1"/>
            </p:cNvSpPr>
            <p:nvPr/>
          </p:nvSpPr>
          <p:spPr bwMode="auto">
            <a:xfrm>
              <a:off x="1295" y="1337"/>
              <a:ext cx="38" cy="42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33" name="Rectangle 17"/>
            <p:cNvSpPr>
              <a:spLocks noChangeArrowheads="1"/>
            </p:cNvSpPr>
            <p:nvPr/>
          </p:nvSpPr>
          <p:spPr bwMode="auto">
            <a:xfrm>
              <a:off x="1346" y="1337"/>
              <a:ext cx="38" cy="42"/>
            </a:xfrm>
            <a:prstGeom prst="rect">
              <a:avLst/>
            </a:prstGeom>
            <a:solidFill>
              <a:srgbClr val="776F6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34" name="Rectangle 18"/>
            <p:cNvSpPr>
              <a:spLocks noChangeArrowheads="1"/>
            </p:cNvSpPr>
            <p:nvPr/>
          </p:nvSpPr>
          <p:spPr bwMode="auto">
            <a:xfrm>
              <a:off x="1396" y="1337"/>
              <a:ext cx="39" cy="42"/>
            </a:xfrm>
            <a:prstGeom prst="rect">
              <a:avLst/>
            </a:prstGeom>
            <a:solidFill>
              <a:srgbClr val="E6D7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35" name="Freeform 19"/>
            <p:cNvSpPr>
              <a:spLocks/>
            </p:cNvSpPr>
            <p:nvPr/>
          </p:nvSpPr>
          <p:spPr bwMode="auto">
            <a:xfrm>
              <a:off x="1416" y="1424"/>
              <a:ext cx="268" cy="92"/>
            </a:xfrm>
            <a:custGeom>
              <a:avLst/>
              <a:gdLst>
                <a:gd name="T0" fmla="*/ 15 w 268"/>
                <a:gd name="T1" fmla="*/ 0 h 92"/>
                <a:gd name="T2" fmla="*/ 242 w 268"/>
                <a:gd name="T3" fmla="*/ 1 h 92"/>
                <a:gd name="T4" fmla="*/ 267 w 268"/>
                <a:gd name="T5" fmla="*/ 91 h 92"/>
                <a:gd name="T6" fmla="*/ 0 w 268"/>
                <a:gd name="T7" fmla="*/ 91 h 92"/>
                <a:gd name="T8" fmla="*/ 15 w 26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92">
                  <a:moveTo>
                    <a:pt x="15" y="0"/>
                  </a:moveTo>
                  <a:lnTo>
                    <a:pt x="242" y="1"/>
                  </a:lnTo>
                  <a:lnTo>
                    <a:pt x="267" y="91"/>
                  </a:lnTo>
                  <a:lnTo>
                    <a:pt x="0" y="91"/>
                  </a:lnTo>
                  <a:lnTo>
                    <a:pt x="15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36" name="Rectangle 20"/>
            <p:cNvSpPr>
              <a:spLocks noChangeArrowheads="1"/>
            </p:cNvSpPr>
            <p:nvPr/>
          </p:nvSpPr>
          <p:spPr bwMode="auto">
            <a:xfrm>
              <a:off x="1416" y="1515"/>
              <a:ext cx="267" cy="10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37" name="Oval 21"/>
            <p:cNvSpPr>
              <a:spLocks noChangeArrowheads="1"/>
            </p:cNvSpPr>
            <p:nvPr/>
          </p:nvSpPr>
          <p:spPr bwMode="auto">
            <a:xfrm>
              <a:off x="1485" y="1421"/>
              <a:ext cx="129" cy="63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38" name="Freeform 22"/>
            <p:cNvSpPr>
              <a:spLocks/>
            </p:cNvSpPr>
            <p:nvPr/>
          </p:nvSpPr>
          <p:spPr bwMode="auto">
            <a:xfrm>
              <a:off x="1377" y="1166"/>
              <a:ext cx="22" cy="288"/>
            </a:xfrm>
            <a:custGeom>
              <a:avLst/>
              <a:gdLst>
                <a:gd name="T0" fmla="*/ 16 w 22"/>
                <a:gd name="T1" fmla="*/ 0 h 288"/>
                <a:gd name="T2" fmla="*/ 0 w 22"/>
                <a:gd name="T3" fmla="*/ 9 h 288"/>
                <a:gd name="T4" fmla="*/ 0 w 22"/>
                <a:gd name="T5" fmla="*/ 242 h 288"/>
                <a:gd name="T6" fmla="*/ 21 w 22"/>
                <a:gd name="T7" fmla="*/ 287 h 288"/>
                <a:gd name="T8" fmla="*/ 16 w 22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88">
                  <a:moveTo>
                    <a:pt x="16" y="0"/>
                  </a:moveTo>
                  <a:lnTo>
                    <a:pt x="0" y="9"/>
                  </a:lnTo>
                  <a:lnTo>
                    <a:pt x="0" y="242"/>
                  </a:lnTo>
                  <a:lnTo>
                    <a:pt x="21" y="287"/>
                  </a:lnTo>
                  <a:lnTo>
                    <a:pt x="16" y="0"/>
                  </a:lnTo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39" name="Freeform 23"/>
            <p:cNvSpPr>
              <a:spLocks/>
            </p:cNvSpPr>
            <p:nvPr/>
          </p:nvSpPr>
          <p:spPr bwMode="auto">
            <a:xfrm>
              <a:off x="1408" y="1165"/>
              <a:ext cx="314" cy="315"/>
            </a:xfrm>
            <a:custGeom>
              <a:avLst/>
              <a:gdLst>
                <a:gd name="T0" fmla="*/ 313 w 314"/>
                <a:gd name="T1" fmla="*/ 280 h 315"/>
                <a:gd name="T2" fmla="*/ 0 w 314"/>
                <a:gd name="T3" fmla="*/ 314 h 315"/>
                <a:gd name="T4" fmla="*/ 0 w 314"/>
                <a:gd name="T5" fmla="*/ 14 h 315"/>
                <a:gd name="T6" fmla="*/ 313 w 314"/>
                <a:gd name="T7" fmla="*/ 0 h 315"/>
                <a:gd name="T8" fmla="*/ 313 w 314"/>
                <a:gd name="T9" fmla="*/ 28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15">
                  <a:moveTo>
                    <a:pt x="313" y="280"/>
                  </a:moveTo>
                  <a:lnTo>
                    <a:pt x="0" y="314"/>
                  </a:lnTo>
                  <a:lnTo>
                    <a:pt x="0" y="14"/>
                  </a:lnTo>
                  <a:lnTo>
                    <a:pt x="313" y="0"/>
                  </a:lnTo>
                  <a:lnTo>
                    <a:pt x="313" y="280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0" name="Freeform 24"/>
            <p:cNvSpPr>
              <a:spLocks/>
            </p:cNvSpPr>
            <p:nvPr/>
          </p:nvSpPr>
          <p:spPr bwMode="auto">
            <a:xfrm>
              <a:off x="1432" y="1176"/>
              <a:ext cx="255" cy="254"/>
            </a:xfrm>
            <a:custGeom>
              <a:avLst/>
              <a:gdLst>
                <a:gd name="T0" fmla="*/ 245 w 255"/>
                <a:gd name="T1" fmla="*/ 0 h 254"/>
                <a:gd name="T2" fmla="*/ 246 w 255"/>
                <a:gd name="T3" fmla="*/ 3 h 254"/>
                <a:gd name="T4" fmla="*/ 247 w 255"/>
                <a:gd name="T5" fmla="*/ 9 h 254"/>
                <a:gd name="T6" fmla="*/ 249 w 255"/>
                <a:gd name="T7" fmla="*/ 16 h 254"/>
                <a:gd name="T8" fmla="*/ 250 w 255"/>
                <a:gd name="T9" fmla="*/ 28 h 254"/>
                <a:gd name="T10" fmla="*/ 251 w 255"/>
                <a:gd name="T11" fmla="*/ 41 h 254"/>
                <a:gd name="T12" fmla="*/ 253 w 255"/>
                <a:gd name="T13" fmla="*/ 55 h 254"/>
                <a:gd name="T14" fmla="*/ 253 w 255"/>
                <a:gd name="T15" fmla="*/ 73 h 254"/>
                <a:gd name="T16" fmla="*/ 253 w 255"/>
                <a:gd name="T17" fmla="*/ 90 h 254"/>
                <a:gd name="T18" fmla="*/ 254 w 255"/>
                <a:gd name="T19" fmla="*/ 107 h 254"/>
                <a:gd name="T20" fmla="*/ 254 w 255"/>
                <a:gd name="T21" fmla="*/ 126 h 254"/>
                <a:gd name="T22" fmla="*/ 253 w 255"/>
                <a:gd name="T23" fmla="*/ 145 h 254"/>
                <a:gd name="T24" fmla="*/ 253 w 255"/>
                <a:gd name="T25" fmla="*/ 162 h 254"/>
                <a:gd name="T26" fmla="*/ 253 w 255"/>
                <a:gd name="T27" fmla="*/ 180 h 254"/>
                <a:gd name="T28" fmla="*/ 251 w 255"/>
                <a:gd name="T29" fmla="*/ 194 h 254"/>
                <a:gd name="T30" fmla="*/ 250 w 255"/>
                <a:gd name="T31" fmla="*/ 207 h 254"/>
                <a:gd name="T32" fmla="*/ 249 w 255"/>
                <a:gd name="T33" fmla="*/ 217 h 254"/>
                <a:gd name="T34" fmla="*/ 247 w 255"/>
                <a:gd name="T35" fmla="*/ 226 h 254"/>
                <a:gd name="T36" fmla="*/ 246 w 255"/>
                <a:gd name="T37" fmla="*/ 232 h 254"/>
                <a:gd name="T38" fmla="*/ 235 w 255"/>
                <a:gd name="T39" fmla="*/ 235 h 254"/>
                <a:gd name="T40" fmla="*/ 227 w 255"/>
                <a:gd name="T41" fmla="*/ 236 h 254"/>
                <a:gd name="T42" fmla="*/ 217 w 255"/>
                <a:gd name="T43" fmla="*/ 239 h 254"/>
                <a:gd name="T44" fmla="*/ 207 w 255"/>
                <a:gd name="T45" fmla="*/ 240 h 254"/>
                <a:gd name="T46" fmla="*/ 195 w 255"/>
                <a:gd name="T47" fmla="*/ 242 h 254"/>
                <a:gd name="T48" fmla="*/ 183 w 255"/>
                <a:gd name="T49" fmla="*/ 243 h 254"/>
                <a:gd name="T50" fmla="*/ 170 w 255"/>
                <a:gd name="T51" fmla="*/ 245 h 254"/>
                <a:gd name="T52" fmla="*/ 156 w 255"/>
                <a:gd name="T53" fmla="*/ 246 h 254"/>
                <a:gd name="T54" fmla="*/ 143 w 255"/>
                <a:gd name="T55" fmla="*/ 248 h 254"/>
                <a:gd name="T56" fmla="*/ 130 w 255"/>
                <a:gd name="T57" fmla="*/ 249 h 254"/>
                <a:gd name="T58" fmla="*/ 116 w 255"/>
                <a:gd name="T59" fmla="*/ 249 h 254"/>
                <a:gd name="T60" fmla="*/ 103 w 255"/>
                <a:gd name="T61" fmla="*/ 251 h 254"/>
                <a:gd name="T62" fmla="*/ 89 w 255"/>
                <a:gd name="T63" fmla="*/ 251 h 254"/>
                <a:gd name="T64" fmla="*/ 76 w 255"/>
                <a:gd name="T65" fmla="*/ 252 h 254"/>
                <a:gd name="T66" fmla="*/ 63 w 255"/>
                <a:gd name="T67" fmla="*/ 252 h 254"/>
                <a:gd name="T68" fmla="*/ 49 w 255"/>
                <a:gd name="T69" fmla="*/ 253 h 254"/>
                <a:gd name="T70" fmla="*/ 36 w 255"/>
                <a:gd name="T71" fmla="*/ 252 h 254"/>
                <a:gd name="T72" fmla="*/ 23 w 255"/>
                <a:gd name="T73" fmla="*/ 251 h 254"/>
                <a:gd name="T74" fmla="*/ 9 w 255"/>
                <a:gd name="T75" fmla="*/ 251 h 254"/>
                <a:gd name="T76" fmla="*/ 8 w 255"/>
                <a:gd name="T77" fmla="*/ 246 h 254"/>
                <a:gd name="T78" fmla="*/ 5 w 255"/>
                <a:gd name="T79" fmla="*/ 242 h 254"/>
                <a:gd name="T80" fmla="*/ 4 w 255"/>
                <a:gd name="T81" fmla="*/ 235 h 254"/>
                <a:gd name="T82" fmla="*/ 3 w 255"/>
                <a:gd name="T83" fmla="*/ 226 h 254"/>
                <a:gd name="T84" fmla="*/ 3 w 255"/>
                <a:gd name="T85" fmla="*/ 213 h 254"/>
                <a:gd name="T86" fmla="*/ 1 w 255"/>
                <a:gd name="T87" fmla="*/ 198 h 254"/>
                <a:gd name="T88" fmla="*/ 0 w 255"/>
                <a:gd name="T89" fmla="*/ 184 h 254"/>
                <a:gd name="T90" fmla="*/ 0 w 255"/>
                <a:gd name="T91" fmla="*/ 167 h 254"/>
                <a:gd name="T92" fmla="*/ 0 w 255"/>
                <a:gd name="T93" fmla="*/ 148 h 254"/>
                <a:gd name="T94" fmla="*/ 0 w 255"/>
                <a:gd name="T95" fmla="*/ 130 h 254"/>
                <a:gd name="T96" fmla="*/ 0 w 255"/>
                <a:gd name="T97" fmla="*/ 112 h 254"/>
                <a:gd name="T98" fmla="*/ 0 w 255"/>
                <a:gd name="T99" fmla="*/ 93 h 254"/>
                <a:gd name="T100" fmla="*/ 0 w 255"/>
                <a:gd name="T101" fmla="*/ 77 h 254"/>
                <a:gd name="T102" fmla="*/ 1 w 255"/>
                <a:gd name="T103" fmla="*/ 61 h 254"/>
                <a:gd name="T104" fmla="*/ 3 w 255"/>
                <a:gd name="T105" fmla="*/ 47 h 254"/>
                <a:gd name="T106" fmla="*/ 3 w 255"/>
                <a:gd name="T107" fmla="*/ 35 h 254"/>
                <a:gd name="T108" fmla="*/ 4 w 255"/>
                <a:gd name="T109" fmla="*/ 25 h 254"/>
                <a:gd name="T110" fmla="*/ 5 w 255"/>
                <a:gd name="T111" fmla="*/ 18 h 254"/>
                <a:gd name="T112" fmla="*/ 8 w 255"/>
                <a:gd name="T113" fmla="*/ 13 h 254"/>
                <a:gd name="T114" fmla="*/ 9 w 255"/>
                <a:gd name="T115" fmla="*/ 12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5" h="254">
                  <a:moveTo>
                    <a:pt x="245" y="0"/>
                  </a:moveTo>
                  <a:lnTo>
                    <a:pt x="245" y="0"/>
                  </a:lnTo>
                  <a:lnTo>
                    <a:pt x="246" y="2"/>
                  </a:lnTo>
                  <a:lnTo>
                    <a:pt x="246" y="3"/>
                  </a:lnTo>
                  <a:lnTo>
                    <a:pt x="247" y="6"/>
                  </a:lnTo>
                  <a:lnTo>
                    <a:pt x="247" y="9"/>
                  </a:lnTo>
                  <a:lnTo>
                    <a:pt x="249" y="12"/>
                  </a:lnTo>
                  <a:lnTo>
                    <a:pt x="249" y="16"/>
                  </a:lnTo>
                  <a:lnTo>
                    <a:pt x="250" y="22"/>
                  </a:lnTo>
                  <a:lnTo>
                    <a:pt x="250" y="28"/>
                  </a:lnTo>
                  <a:lnTo>
                    <a:pt x="251" y="34"/>
                  </a:lnTo>
                  <a:lnTo>
                    <a:pt x="251" y="41"/>
                  </a:lnTo>
                  <a:lnTo>
                    <a:pt x="251" y="48"/>
                  </a:lnTo>
                  <a:lnTo>
                    <a:pt x="253" y="55"/>
                  </a:lnTo>
                  <a:lnTo>
                    <a:pt x="253" y="64"/>
                  </a:lnTo>
                  <a:lnTo>
                    <a:pt x="253" y="73"/>
                  </a:lnTo>
                  <a:lnTo>
                    <a:pt x="253" y="80"/>
                  </a:lnTo>
                  <a:lnTo>
                    <a:pt x="253" y="90"/>
                  </a:lnTo>
                  <a:lnTo>
                    <a:pt x="254" y="99"/>
                  </a:lnTo>
                  <a:lnTo>
                    <a:pt x="254" y="107"/>
                  </a:lnTo>
                  <a:lnTo>
                    <a:pt x="254" y="117"/>
                  </a:lnTo>
                  <a:lnTo>
                    <a:pt x="254" y="126"/>
                  </a:lnTo>
                  <a:lnTo>
                    <a:pt x="254" y="136"/>
                  </a:lnTo>
                  <a:lnTo>
                    <a:pt x="253" y="145"/>
                  </a:lnTo>
                  <a:lnTo>
                    <a:pt x="253" y="154"/>
                  </a:lnTo>
                  <a:lnTo>
                    <a:pt x="253" y="162"/>
                  </a:lnTo>
                  <a:lnTo>
                    <a:pt x="253" y="171"/>
                  </a:lnTo>
                  <a:lnTo>
                    <a:pt x="253" y="180"/>
                  </a:lnTo>
                  <a:lnTo>
                    <a:pt x="251" y="187"/>
                  </a:lnTo>
                  <a:lnTo>
                    <a:pt x="251" y="194"/>
                  </a:lnTo>
                  <a:lnTo>
                    <a:pt x="251" y="201"/>
                  </a:lnTo>
                  <a:lnTo>
                    <a:pt x="250" y="207"/>
                  </a:lnTo>
                  <a:lnTo>
                    <a:pt x="250" y="213"/>
                  </a:lnTo>
                  <a:lnTo>
                    <a:pt x="249" y="217"/>
                  </a:lnTo>
                  <a:lnTo>
                    <a:pt x="249" y="223"/>
                  </a:lnTo>
                  <a:lnTo>
                    <a:pt x="247" y="226"/>
                  </a:lnTo>
                  <a:lnTo>
                    <a:pt x="246" y="229"/>
                  </a:lnTo>
                  <a:lnTo>
                    <a:pt x="246" y="232"/>
                  </a:lnTo>
                  <a:lnTo>
                    <a:pt x="239" y="233"/>
                  </a:lnTo>
                  <a:lnTo>
                    <a:pt x="235" y="235"/>
                  </a:lnTo>
                  <a:lnTo>
                    <a:pt x="231" y="236"/>
                  </a:lnTo>
                  <a:lnTo>
                    <a:pt x="227" y="236"/>
                  </a:lnTo>
                  <a:lnTo>
                    <a:pt x="225" y="238"/>
                  </a:lnTo>
                  <a:lnTo>
                    <a:pt x="217" y="239"/>
                  </a:lnTo>
                  <a:lnTo>
                    <a:pt x="214" y="239"/>
                  </a:lnTo>
                  <a:lnTo>
                    <a:pt x="207" y="240"/>
                  </a:lnTo>
                  <a:lnTo>
                    <a:pt x="202" y="242"/>
                  </a:lnTo>
                  <a:lnTo>
                    <a:pt x="195" y="242"/>
                  </a:lnTo>
                  <a:lnTo>
                    <a:pt x="190" y="243"/>
                  </a:lnTo>
                  <a:lnTo>
                    <a:pt x="183" y="243"/>
                  </a:lnTo>
                  <a:lnTo>
                    <a:pt x="176" y="245"/>
                  </a:lnTo>
                  <a:lnTo>
                    <a:pt x="170" y="245"/>
                  </a:lnTo>
                  <a:lnTo>
                    <a:pt x="163" y="246"/>
                  </a:lnTo>
                  <a:lnTo>
                    <a:pt x="156" y="246"/>
                  </a:lnTo>
                  <a:lnTo>
                    <a:pt x="150" y="248"/>
                  </a:lnTo>
                  <a:lnTo>
                    <a:pt x="143" y="248"/>
                  </a:lnTo>
                  <a:lnTo>
                    <a:pt x="136" y="249"/>
                  </a:lnTo>
                  <a:lnTo>
                    <a:pt x="130" y="249"/>
                  </a:lnTo>
                  <a:lnTo>
                    <a:pt x="123" y="249"/>
                  </a:lnTo>
                  <a:lnTo>
                    <a:pt x="116" y="249"/>
                  </a:lnTo>
                  <a:lnTo>
                    <a:pt x="110" y="251"/>
                  </a:lnTo>
                  <a:lnTo>
                    <a:pt x="103" y="251"/>
                  </a:lnTo>
                  <a:lnTo>
                    <a:pt x="96" y="251"/>
                  </a:lnTo>
                  <a:lnTo>
                    <a:pt x="89" y="251"/>
                  </a:lnTo>
                  <a:lnTo>
                    <a:pt x="83" y="251"/>
                  </a:lnTo>
                  <a:lnTo>
                    <a:pt x="76" y="252"/>
                  </a:lnTo>
                  <a:lnTo>
                    <a:pt x="69" y="252"/>
                  </a:lnTo>
                  <a:lnTo>
                    <a:pt x="63" y="252"/>
                  </a:lnTo>
                  <a:lnTo>
                    <a:pt x="56" y="252"/>
                  </a:lnTo>
                  <a:lnTo>
                    <a:pt x="49" y="253"/>
                  </a:lnTo>
                  <a:lnTo>
                    <a:pt x="43" y="252"/>
                  </a:lnTo>
                  <a:lnTo>
                    <a:pt x="36" y="252"/>
                  </a:lnTo>
                  <a:lnTo>
                    <a:pt x="29" y="252"/>
                  </a:lnTo>
                  <a:lnTo>
                    <a:pt x="23" y="251"/>
                  </a:lnTo>
                  <a:lnTo>
                    <a:pt x="16" y="251"/>
                  </a:lnTo>
                  <a:lnTo>
                    <a:pt x="9" y="251"/>
                  </a:lnTo>
                  <a:lnTo>
                    <a:pt x="8" y="248"/>
                  </a:lnTo>
                  <a:lnTo>
                    <a:pt x="8" y="246"/>
                  </a:lnTo>
                  <a:lnTo>
                    <a:pt x="7" y="245"/>
                  </a:lnTo>
                  <a:lnTo>
                    <a:pt x="5" y="242"/>
                  </a:lnTo>
                  <a:lnTo>
                    <a:pt x="5" y="239"/>
                  </a:lnTo>
                  <a:lnTo>
                    <a:pt x="4" y="235"/>
                  </a:lnTo>
                  <a:lnTo>
                    <a:pt x="4" y="230"/>
                  </a:lnTo>
                  <a:lnTo>
                    <a:pt x="3" y="226"/>
                  </a:lnTo>
                  <a:lnTo>
                    <a:pt x="3" y="219"/>
                  </a:lnTo>
                  <a:lnTo>
                    <a:pt x="3" y="213"/>
                  </a:lnTo>
                  <a:lnTo>
                    <a:pt x="1" y="206"/>
                  </a:lnTo>
                  <a:lnTo>
                    <a:pt x="1" y="198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0" y="157"/>
                  </a:lnTo>
                  <a:lnTo>
                    <a:pt x="0" y="148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1" y="68"/>
                  </a:lnTo>
                  <a:lnTo>
                    <a:pt x="1" y="61"/>
                  </a:lnTo>
                  <a:lnTo>
                    <a:pt x="1" y="54"/>
                  </a:lnTo>
                  <a:lnTo>
                    <a:pt x="3" y="47"/>
                  </a:lnTo>
                  <a:lnTo>
                    <a:pt x="3" y="41"/>
                  </a:lnTo>
                  <a:lnTo>
                    <a:pt x="3" y="35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5" y="21"/>
                  </a:lnTo>
                  <a:lnTo>
                    <a:pt x="5" y="18"/>
                  </a:lnTo>
                  <a:lnTo>
                    <a:pt x="7" y="15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245" y="0"/>
                  </a:lnTo>
                </a:path>
              </a:pathLst>
            </a:custGeom>
            <a:solidFill>
              <a:srgbClr val="1A1A1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1" name="Freeform 25"/>
            <p:cNvSpPr>
              <a:spLocks/>
            </p:cNvSpPr>
            <p:nvPr/>
          </p:nvSpPr>
          <p:spPr bwMode="auto">
            <a:xfrm>
              <a:off x="1393" y="1146"/>
              <a:ext cx="329" cy="34"/>
            </a:xfrm>
            <a:custGeom>
              <a:avLst/>
              <a:gdLst>
                <a:gd name="T0" fmla="*/ 328 w 329"/>
                <a:gd name="T1" fmla="*/ 19 h 34"/>
                <a:gd name="T2" fmla="*/ 306 w 329"/>
                <a:gd name="T3" fmla="*/ 0 h 34"/>
                <a:gd name="T4" fmla="*/ 0 w 329"/>
                <a:gd name="T5" fmla="*/ 13 h 34"/>
                <a:gd name="T6" fmla="*/ 15 w 329"/>
                <a:gd name="T7" fmla="*/ 33 h 34"/>
                <a:gd name="T8" fmla="*/ 328 w 329"/>
                <a:gd name="T9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34">
                  <a:moveTo>
                    <a:pt x="328" y="19"/>
                  </a:moveTo>
                  <a:lnTo>
                    <a:pt x="306" y="0"/>
                  </a:lnTo>
                  <a:lnTo>
                    <a:pt x="0" y="13"/>
                  </a:lnTo>
                  <a:lnTo>
                    <a:pt x="15" y="33"/>
                  </a:lnTo>
                  <a:lnTo>
                    <a:pt x="328" y="19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2" name="Freeform 26"/>
            <p:cNvSpPr>
              <a:spLocks/>
            </p:cNvSpPr>
            <p:nvPr/>
          </p:nvSpPr>
          <p:spPr bwMode="auto">
            <a:xfrm>
              <a:off x="1393" y="1159"/>
              <a:ext cx="16" cy="321"/>
            </a:xfrm>
            <a:custGeom>
              <a:avLst/>
              <a:gdLst>
                <a:gd name="T0" fmla="*/ 0 w 16"/>
                <a:gd name="T1" fmla="*/ 0 h 321"/>
                <a:gd name="T2" fmla="*/ 15 w 16"/>
                <a:gd name="T3" fmla="*/ 20 h 321"/>
                <a:gd name="T4" fmla="*/ 15 w 16"/>
                <a:gd name="T5" fmla="*/ 320 h 321"/>
                <a:gd name="T6" fmla="*/ 0 w 16"/>
                <a:gd name="T7" fmla="*/ 292 h 321"/>
                <a:gd name="T8" fmla="*/ 0 w 16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21">
                  <a:moveTo>
                    <a:pt x="0" y="0"/>
                  </a:moveTo>
                  <a:lnTo>
                    <a:pt x="15" y="20"/>
                  </a:lnTo>
                  <a:lnTo>
                    <a:pt x="15" y="320"/>
                  </a:lnTo>
                  <a:lnTo>
                    <a:pt x="0" y="292"/>
                  </a:lnTo>
                  <a:lnTo>
                    <a:pt x="0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3" name="Freeform 27"/>
            <p:cNvSpPr>
              <a:spLocks/>
            </p:cNvSpPr>
            <p:nvPr/>
          </p:nvSpPr>
          <p:spPr bwMode="auto">
            <a:xfrm>
              <a:off x="1697" y="1165"/>
              <a:ext cx="25" cy="283"/>
            </a:xfrm>
            <a:custGeom>
              <a:avLst/>
              <a:gdLst>
                <a:gd name="T0" fmla="*/ 24 w 25"/>
                <a:gd name="T1" fmla="*/ 0 h 283"/>
                <a:gd name="T2" fmla="*/ 0 w 25"/>
                <a:gd name="T3" fmla="*/ 16 h 283"/>
                <a:gd name="T4" fmla="*/ 0 w 25"/>
                <a:gd name="T5" fmla="*/ 253 h 283"/>
                <a:gd name="T6" fmla="*/ 24 w 25"/>
                <a:gd name="T7" fmla="*/ 282 h 283"/>
                <a:gd name="T8" fmla="*/ 24 w 2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83">
                  <a:moveTo>
                    <a:pt x="24" y="0"/>
                  </a:moveTo>
                  <a:lnTo>
                    <a:pt x="0" y="16"/>
                  </a:lnTo>
                  <a:lnTo>
                    <a:pt x="0" y="253"/>
                  </a:lnTo>
                  <a:lnTo>
                    <a:pt x="24" y="282"/>
                  </a:lnTo>
                  <a:lnTo>
                    <a:pt x="24" y="0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4" name="Freeform 28"/>
            <p:cNvSpPr>
              <a:spLocks/>
            </p:cNvSpPr>
            <p:nvPr/>
          </p:nvSpPr>
          <p:spPr bwMode="auto">
            <a:xfrm>
              <a:off x="1408" y="1418"/>
              <a:ext cx="314" cy="62"/>
            </a:xfrm>
            <a:custGeom>
              <a:avLst/>
              <a:gdLst>
                <a:gd name="T0" fmla="*/ 313 w 314"/>
                <a:gd name="T1" fmla="*/ 27 h 62"/>
                <a:gd name="T2" fmla="*/ 287 w 314"/>
                <a:gd name="T3" fmla="*/ 0 h 62"/>
                <a:gd name="T4" fmla="*/ 24 w 314"/>
                <a:gd name="T5" fmla="*/ 27 h 62"/>
                <a:gd name="T6" fmla="*/ 0 w 314"/>
                <a:gd name="T7" fmla="*/ 61 h 62"/>
                <a:gd name="T8" fmla="*/ 313 w 314"/>
                <a:gd name="T9" fmla="*/ 2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2">
                  <a:moveTo>
                    <a:pt x="313" y="27"/>
                  </a:moveTo>
                  <a:lnTo>
                    <a:pt x="287" y="0"/>
                  </a:lnTo>
                  <a:lnTo>
                    <a:pt x="24" y="27"/>
                  </a:lnTo>
                  <a:lnTo>
                    <a:pt x="0" y="61"/>
                  </a:lnTo>
                  <a:lnTo>
                    <a:pt x="313" y="27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5" name="Freeform 29"/>
            <p:cNvSpPr>
              <a:spLocks/>
            </p:cNvSpPr>
            <p:nvPr/>
          </p:nvSpPr>
          <p:spPr bwMode="auto">
            <a:xfrm>
              <a:off x="1408" y="1179"/>
              <a:ext cx="26" cy="301"/>
            </a:xfrm>
            <a:custGeom>
              <a:avLst/>
              <a:gdLst>
                <a:gd name="T0" fmla="*/ 0 w 26"/>
                <a:gd name="T1" fmla="*/ 300 h 301"/>
                <a:gd name="T2" fmla="*/ 25 w 26"/>
                <a:gd name="T3" fmla="*/ 266 h 301"/>
                <a:gd name="T4" fmla="*/ 25 w 26"/>
                <a:gd name="T5" fmla="*/ 13 h 301"/>
                <a:gd name="T6" fmla="*/ 0 w 26"/>
                <a:gd name="T7" fmla="*/ 0 h 301"/>
                <a:gd name="T8" fmla="*/ 0 w 26"/>
                <a:gd name="T9" fmla="*/ 30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1">
                  <a:moveTo>
                    <a:pt x="0" y="300"/>
                  </a:moveTo>
                  <a:lnTo>
                    <a:pt x="25" y="266"/>
                  </a:lnTo>
                  <a:lnTo>
                    <a:pt x="25" y="13"/>
                  </a:lnTo>
                  <a:lnTo>
                    <a:pt x="0" y="0"/>
                  </a:lnTo>
                  <a:lnTo>
                    <a:pt x="0" y="30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6" name="Freeform 30"/>
            <p:cNvSpPr>
              <a:spLocks/>
            </p:cNvSpPr>
            <p:nvPr/>
          </p:nvSpPr>
          <p:spPr bwMode="auto">
            <a:xfrm>
              <a:off x="1402" y="1165"/>
              <a:ext cx="321" cy="30"/>
            </a:xfrm>
            <a:custGeom>
              <a:avLst/>
              <a:gdLst>
                <a:gd name="T0" fmla="*/ 0 w 321"/>
                <a:gd name="T1" fmla="*/ 14 h 30"/>
                <a:gd name="T2" fmla="*/ 24 w 321"/>
                <a:gd name="T3" fmla="*/ 29 h 30"/>
                <a:gd name="T4" fmla="*/ 295 w 321"/>
                <a:gd name="T5" fmla="*/ 16 h 30"/>
                <a:gd name="T6" fmla="*/ 320 w 321"/>
                <a:gd name="T7" fmla="*/ 0 h 30"/>
                <a:gd name="T8" fmla="*/ 0 w 321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0">
                  <a:moveTo>
                    <a:pt x="0" y="14"/>
                  </a:moveTo>
                  <a:lnTo>
                    <a:pt x="24" y="29"/>
                  </a:lnTo>
                  <a:lnTo>
                    <a:pt x="295" y="16"/>
                  </a:lnTo>
                  <a:lnTo>
                    <a:pt x="320" y="0"/>
                  </a:lnTo>
                  <a:lnTo>
                    <a:pt x="0" y="1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7" name="Freeform 31"/>
            <p:cNvSpPr>
              <a:spLocks/>
            </p:cNvSpPr>
            <p:nvPr/>
          </p:nvSpPr>
          <p:spPr bwMode="auto">
            <a:xfrm>
              <a:off x="1247" y="1160"/>
              <a:ext cx="128" cy="458"/>
            </a:xfrm>
            <a:custGeom>
              <a:avLst/>
              <a:gdLst>
                <a:gd name="T0" fmla="*/ 127 w 128"/>
                <a:gd name="T1" fmla="*/ 0 h 458"/>
                <a:gd name="T2" fmla="*/ 127 w 128"/>
                <a:gd name="T3" fmla="*/ 408 h 458"/>
                <a:gd name="T4" fmla="*/ 0 w 128"/>
                <a:gd name="T5" fmla="*/ 457 h 458"/>
                <a:gd name="T6" fmla="*/ 0 w 128"/>
                <a:gd name="T7" fmla="*/ 18 h 458"/>
                <a:gd name="T8" fmla="*/ 127 w 128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458">
                  <a:moveTo>
                    <a:pt x="127" y="0"/>
                  </a:moveTo>
                  <a:lnTo>
                    <a:pt x="127" y="408"/>
                  </a:lnTo>
                  <a:lnTo>
                    <a:pt x="0" y="457"/>
                  </a:lnTo>
                  <a:lnTo>
                    <a:pt x="0" y="18"/>
                  </a:lnTo>
                  <a:lnTo>
                    <a:pt x="127" y="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8" name="Freeform 32"/>
            <p:cNvSpPr>
              <a:spLocks/>
            </p:cNvSpPr>
            <p:nvPr/>
          </p:nvSpPr>
          <p:spPr bwMode="auto">
            <a:xfrm>
              <a:off x="1104" y="1104"/>
              <a:ext cx="271" cy="75"/>
            </a:xfrm>
            <a:custGeom>
              <a:avLst/>
              <a:gdLst>
                <a:gd name="T0" fmla="*/ 270 w 271"/>
                <a:gd name="T1" fmla="*/ 55 h 75"/>
                <a:gd name="T2" fmla="*/ 126 w 271"/>
                <a:gd name="T3" fmla="*/ 0 h 75"/>
                <a:gd name="T4" fmla="*/ 0 w 271"/>
                <a:gd name="T5" fmla="*/ 17 h 75"/>
                <a:gd name="T6" fmla="*/ 143 w 271"/>
                <a:gd name="T7" fmla="*/ 74 h 75"/>
                <a:gd name="T8" fmla="*/ 270 w 271"/>
                <a:gd name="T9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75">
                  <a:moveTo>
                    <a:pt x="270" y="55"/>
                  </a:moveTo>
                  <a:lnTo>
                    <a:pt x="126" y="0"/>
                  </a:lnTo>
                  <a:lnTo>
                    <a:pt x="0" y="17"/>
                  </a:lnTo>
                  <a:lnTo>
                    <a:pt x="143" y="74"/>
                  </a:lnTo>
                  <a:lnTo>
                    <a:pt x="270" y="55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49" name="Freeform 33"/>
            <p:cNvSpPr>
              <a:spLocks/>
            </p:cNvSpPr>
            <p:nvPr/>
          </p:nvSpPr>
          <p:spPr bwMode="auto">
            <a:xfrm>
              <a:off x="1104" y="1121"/>
              <a:ext cx="144" cy="497"/>
            </a:xfrm>
            <a:custGeom>
              <a:avLst/>
              <a:gdLst>
                <a:gd name="T0" fmla="*/ 143 w 144"/>
                <a:gd name="T1" fmla="*/ 55 h 497"/>
                <a:gd name="T2" fmla="*/ 0 w 144"/>
                <a:gd name="T3" fmla="*/ 0 h 497"/>
                <a:gd name="T4" fmla="*/ 0 w 144"/>
                <a:gd name="T5" fmla="*/ 410 h 497"/>
                <a:gd name="T6" fmla="*/ 143 w 144"/>
                <a:gd name="T7" fmla="*/ 496 h 497"/>
                <a:gd name="T8" fmla="*/ 143 w 144"/>
                <a:gd name="T9" fmla="*/ 55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497">
                  <a:moveTo>
                    <a:pt x="143" y="55"/>
                  </a:moveTo>
                  <a:lnTo>
                    <a:pt x="0" y="0"/>
                  </a:lnTo>
                  <a:lnTo>
                    <a:pt x="0" y="410"/>
                  </a:lnTo>
                  <a:lnTo>
                    <a:pt x="143" y="496"/>
                  </a:lnTo>
                  <a:lnTo>
                    <a:pt x="143" y="5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0" name="Freeform 34"/>
            <p:cNvSpPr>
              <a:spLocks/>
            </p:cNvSpPr>
            <p:nvPr/>
          </p:nvSpPr>
          <p:spPr bwMode="auto">
            <a:xfrm>
              <a:off x="1259" y="1364"/>
              <a:ext cx="106" cy="101"/>
            </a:xfrm>
            <a:custGeom>
              <a:avLst/>
              <a:gdLst>
                <a:gd name="T0" fmla="*/ 105 w 106"/>
                <a:gd name="T1" fmla="*/ 0 h 101"/>
                <a:gd name="T2" fmla="*/ 105 w 106"/>
                <a:gd name="T3" fmla="*/ 68 h 101"/>
                <a:gd name="T4" fmla="*/ 0 w 106"/>
                <a:gd name="T5" fmla="*/ 100 h 101"/>
                <a:gd name="T6" fmla="*/ 0 w 106"/>
                <a:gd name="T7" fmla="*/ 28 h 101"/>
                <a:gd name="T8" fmla="*/ 105 w 106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1">
                  <a:moveTo>
                    <a:pt x="105" y="0"/>
                  </a:moveTo>
                  <a:lnTo>
                    <a:pt x="105" y="68"/>
                  </a:lnTo>
                  <a:lnTo>
                    <a:pt x="0" y="100"/>
                  </a:lnTo>
                  <a:lnTo>
                    <a:pt x="0" y="28"/>
                  </a:lnTo>
                  <a:lnTo>
                    <a:pt x="105" y="0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1" name="Freeform 35"/>
            <p:cNvSpPr>
              <a:spLocks/>
            </p:cNvSpPr>
            <p:nvPr/>
          </p:nvSpPr>
          <p:spPr bwMode="auto">
            <a:xfrm>
              <a:off x="1259" y="1265"/>
              <a:ext cx="106" cy="99"/>
            </a:xfrm>
            <a:custGeom>
              <a:avLst/>
              <a:gdLst>
                <a:gd name="T0" fmla="*/ 105 w 106"/>
                <a:gd name="T1" fmla="*/ 0 h 99"/>
                <a:gd name="T2" fmla="*/ 105 w 106"/>
                <a:gd name="T3" fmla="*/ 69 h 99"/>
                <a:gd name="T4" fmla="*/ 0 w 106"/>
                <a:gd name="T5" fmla="*/ 98 h 99"/>
                <a:gd name="T6" fmla="*/ 0 w 106"/>
                <a:gd name="T7" fmla="*/ 21 h 99"/>
                <a:gd name="T8" fmla="*/ 105 w 106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99">
                  <a:moveTo>
                    <a:pt x="105" y="0"/>
                  </a:moveTo>
                  <a:lnTo>
                    <a:pt x="105" y="69"/>
                  </a:lnTo>
                  <a:lnTo>
                    <a:pt x="0" y="98"/>
                  </a:lnTo>
                  <a:lnTo>
                    <a:pt x="0" y="21"/>
                  </a:lnTo>
                  <a:lnTo>
                    <a:pt x="105" y="0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2" name="Freeform 36"/>
            <p:cNvSpPr>
              <a:spLocks/>
            </p:cNvSpPr>
            <p:nvPr/>
          </p:nvSpPr>
          <p:spPr bwMode="auto">
            <a:xfrm>
              <a:off x="1364" y="1263"/>
              <a:ext cx="6" cy="78"/>
            </a:xfrm>
            <a:custGeom>
              <a:avLst/>
              <a:gdLst>
                <a:gd name="T0" fmla="*/ 0 w 6"/>
                <a:gd name="T1" fmla="*/ 0 h 78"/>
                <a:gd name="T2" fmla="*/ 5 w 6"/>
                <a:gd name="T3" fmla="*/ 0 h 78"/>
                <a:gd name="T4" fmla="*/ 5 w 6"/>
                <a:gd name="T5" fmla="*/ 77 h 78"/>
                <a:gd name="T6" fmla="*/ 0 w 6"/>
                <a:gd name="T7" fmla="*/ 71 h 78"/>
                <a:gd name="T8" fmla="*/ 0 w 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8">
                  <a:moveTo>
                    <a:pt x="0" y="0"/>
                  </a:moveTo>
                  <a:lnTo>
                    <a:pt x="5" y="0"/>
                  </a:lnTo>
                  <a:lnTo>
                    <a:pt x="5" y="77"/>
                  </a:lnTo>
                  <a:lnTo>
                    <a:pt x="0" y="71"/>
                  </a:lnTo>
                  <a:lnTo>
                    <a:pt x="0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3" name="Freeform 37"/>
            <p:cNvSpPr>
              <a:spLocks/>
            </p:cNvSpPr>
            <p:nvPr/>
          </p:nvSpPr>
          <p:spPr bwMode="auto">
            <a:xfrm>
              <a:off x="1259" y="1335"/>
              <a:ext cx="111" cy="36"/>
            </a:xfrm>
            <a:custGeom>
              <a:avLst/>
              <a:gdLst>
                <a:gd name="T0" fmla="*/ 110 w 111"/>
                <a:gd name="T1" fmla="*/ 5 h 36"/>
                <a:gd name="T2" fmla="*/ 105 w 111"/>
                <a:gd name="T3" fmla="*/ 0 h 36"/>
                <a:gd name="T4" fmla="*/ 0 w 111"/>
                <a:gd name="T5" fmla="*/ 28 h 36"/>
                <a:gd name="T6" fmla="*/ 0 w 111"/>
                <a:gd name="T7" fmla="*/ 35 h 36"/>
                <a:gd name="T8" fmla="*/ 110 w 111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6">
                  <a:moveTo>
                    <a:pt x="110" y="5"/>
                  </a:moveTo>
                  <a:lnTo>
                    <a:pt x="105" y="0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10" y="5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4" name="Freeform 38"/>
            <p:cNvSpPr>
              <a:spLocks/>
            </p:cNvSpPr>
            <p:nvPr/>
          </p:nvSpPr>
          <p:spPr bwMode="auto">
            <a:xfrm>
              <a:off x="1267" y="1338"/>
              <a:ext cx="114" cy="43"/>
            </a:xfrm>
            <a:custGeom>
              <a:avLst/>
              <a:gdLst>
                <a:gd name="T0" fmla="*/ 106 w 114"/>
                <a:gd name="T1" fmla="*/ 0 h 43"/>
                <a:gd name="T2" fmla="*/ 113 w 114"/>
                <a:gd name="T3" fmla="*/ 13 h 43"/>
                <a:gd name="T4" fmla="*/ 6 w 114"/>
                <a:gd name="T5" fmla="*/ 42 h 43"/>
                <a:gd name="T6" fmla="*/ 0 w 114"/>
                <a:gd name="T7" fmla="*/ 28 h 43"/>
                <a:gd name="T8" fmla="*/ 106 w 11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43">
                  <a:moveTo>
                    <a:pt x="106" y="0"/>
                  </a:moveTo>
                  <a:lnTo>
                    <a:pt x="113" y="13"/>
                  </a:lnTo>
                  <a:lnTo>
                    <a:pt x="6" y="42"/>
                  </a:lnTo>
                  <a:lnTo>
                    <a:pt x="0" y="28"/>
                  </a:lnTo>
                  <a:lnTo>
                    <a:pt x="106" y="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5" name="Freeform 39"/>
            <p:cNvSpPr>
              <a:spLocks/>
            </p:cNvSpPr>
            <p:nvPr/>
          </p:nvSpPr>
          <p:spPr bwMode="auto">
            <a:xfrm>
              <a:off x="1267" y="1353"/>
              <a:ext cx="114" cy="38"/>
            </a:xfrm>
            <a:custGeom>
              <a:avLst/>
              <a:gdLst>
                <a:gd name="T0" fmla="*/ 113 w 114"/>
                <a:gd name="T1" fmla="*/ 0 h 38"/>
                <a:gd name="T2" fmla="*/ 106 w 114"/>
                <a:gd name="T3" fmla="*/ 8 h 38"/>
                <a:gd name="T4" fmla="*/ 0 w 114"/>
                <a:gd name="T5" fmla="*/ 37 h 38"/>
                <a:gd name="T6" fmla="*/ 6 w 114"/>
                <a:gd name="T7" fmla="*/ 27 h 38"/>
                <a:gd name="T8" fmla="*/ 113 w 11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8">
                  <a:moveTo>
                    <a:pt x="113" y="0"/>
                  </a:moveTo>
                  <a:lnTo>
                    <a:pt x="106" y="8"/>
                  </a:lnTo>
                  <a:lnTo>
                    <a:pt x="0" y="37"/>
                  </a:lnTo>
                  <a:lnTo>
                    <a:pt x="6" y="27"/>
                  </a:lnTo>
                  <a:lnTo>
                    <a:pt x="113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6" name="Freeform 40"/>
            <p:cNvSpPr>
              <a:spLocks/>
            </p:cNvSpPr>
            <p:nvPr/>
          </p:nvSpPr>
          <p:spPr bwMode="auto">
            <a:xfrm>
              <a:off x="1267" y="1366"/>
              <a:ext cx="7" cy="25"/>
            </a:xfrm>
            <a:custGeom>
              <a:avLst/>
              <a:gdLst>
                <a:gd name="T0" fmla="*/ 0 w 7"/>
                <a:gd name="T1" fmla="*/ 0 h 25"/>
                <a:gd name="T2" fmla="*/ 6 w 7"/>
                <a:gd name="T3" fmla="*/ 13 h 25"/>
                <a:gd name="T4" fmla="*/ 0 w 7"/>
                <a:gd name="T5" fmla="*/ 24 h 25"/>
                <a:gd name="T6" fmla="*/ 0 w 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5">
                  <a:moveTo>
                    <a:pt x="0" y="0"/>
                  </a:moveTo>
                  <a:lnTo>
                    <a:pt x="6" y="13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solidFill>
              <a:srgbClr val="ADA3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7" name="Freeform 41"/>
            <p:cNvSpPr>
              <a:spLocks/>
            </p:cNvSpPr>
            <p:nvPr/>
          </p:nvSpPr>
          <p:spPr bwMode="auto">
            <a:xfrm>
              <a:off x="1364" y="1363"/>
              <a:ext cx="6" cy="76"/>
            </a:xfrm>
            <a:custGeom>
              <a:avLst/>
              <a:gdLst>
                <a:gd name="T0" fmla="*/ 0 w 6"/>
                <a:gd name="T1" fmla="*/ 1 h 76"/>
                <a:gd name="T2" fmla="*/ 5 w 6"/>
                <a:gd name="T3" fmla="*/ 0 h 76"/>
                <a:gd name="T4" fmla="*/ 5 w 6"/>
                <a:gd name="T5" fmla="*/ 75 h 76"/>
                <a:gd name="T6" fmla="*/ 0 w 6"/>
                <a:gd name="T7" fmla="*/ 69 h 76"/>
                <a:gd name="T8" fmla="*/ 0 w 6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6">
                  <a:moveTo>
                    <a:pt x="0" y="1"/>
                  </a:moveTo>
                  <a:lnTo>
                    <a:pt x="5" y="0"/>
                  </a:lnTo>
                  <a:lnTo>
                    <a:pt x="5" y="75"/>
                  </a:lnTo>
                  <a:lnTo>
                    <a:pt x="0" y="69"/>
                  </a:lnTo>
                  <a:lnTo>
                    <a:pt x="0" y="1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8" name="Freeform 42"/>
            <p:cNvSpPr>
              <a:spLocks/>
            </p:cNvSpPr>
            <p:nvPr/>
          </p:nvSpPr>
          <p:spPr bwMode="auto">
            <a:xfrm>
              <a:off x="1259" y="1435"/>
              <a:ext cx="111" cy="37"/>
            </a:xfrm>
            <a:custGeom>
              <a:avLst/>
              <a:gdLst>
                <a:gd name="T0" fmla="*/ 105 w 111"/>
                <a:gd name="T1" fmla="*/ 0 h 37"/>
                <a:gd name="T2" fmla="*/ 110 w 111"/>
                <a:gd name="T3" fmla="*/ 5 h 37"/>
                <a:gd name="T4" fmla="*/ 0 w 111"/>
                <a:gd name="T5" fmla="*/ 36 h 37"/>
                <a:gd name="T6" fmla="*/ 0 w 111"/>
                <a:gd name="T7" fmla="*/ 29 h 37"/>
                <a:gd name="T8" fmla="*/ 105 w 11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37">
                  <a:moveTo>
                    <a:pt x="105" y="0"/>
                  </a:moveTo>
                  <a:lnTo>
                    <a:pt x="110" y="5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05" y="0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59" name="Freeform 43"/>
            <p:cNvSpPr>
              <a:spLocks/>
            </p:cNvSpPr>
            <p:nvPr/>
          </p:nvSpPr>
          <p:spPr bwMode="auto">
            <a:xfrm>
              <a:off x="1281" y="1191"/>
              <a:ext cx="61" cy="33"/>
            </a:xfrm>
            <a:custGeom>
              <a:avLst/>
              <a:gdLst>
                <a:gd name="T0" fmla="*/ 60 w 61"/>
                <a:gd name="T1" fmla="*/ 0 h 33"/>
                <a:gd name="T2" fmla="*/ 54 w 61"/>
                <a:gd name="T3" fmla="*/ 10 h 33"/>
                <a:gd name="T4" fmla="*/ 60 w 61"/>
                <a:gd name="T5" fmla="*/ 20 h 33"/>
                <a:gd name="T6" fmla="*/ 0 w 61"/>
                <a:gd name="T7" fmla="*/ 32 h 33"/>
                <a:gd name="T8" fmla="*/ 0 w 61"/>
                <a:gd name="T9" fmla="*/ 8 h 33"/>
                <a:gd name="T10" fmla="*/ 60 w 61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3">
                  <a:moveTo>
                    <a:pt x="60" y="0"/>
                  </a:moveTo>
                  <a:lnTo>
                    <a:pt x="54" y="10"/>
                  </a:lnTo>
                  <a:lnTo>
                    <a:pt x="60" y="20"/>
                  </a:lnTo>
                  <a:lnTo>
                    <a:pt x="0" y="32"/>
                  </a:lnTo>
                  <a:lnTo>
                    <a:pt x="0" y="8"/>
                  </a:lnTo>
                  <a:lnTo>
                    <a:pt x="60" y="0"/>
                  </a:lnTo>
                </a:path>
              </a:pathLst>
            </a:cu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0" name="Freeform 44"/>
            <p:cNvSpPr>
              <a:spLocks/>
            </p:cNvSpPr>
            <p:nvPr/>
          </p:nvSpPr>
          <p:spPr bwMode="auto">
            <a:xfrm>
              <a:off x="1258" y="1194"/>
              <a:ext cx="112" cy="28"/>
            </a:xfrm>
            <a:custGeom>
              <a:avLst/>
              <a:gdLst>
                <a:gd name="T0" fmla="*/ 111 w 112"/>
                <a:gd name="T1" fmla="*/ 0 h 28"/>
                <a:gd name="T2" fmla="*/ 0 w 112"/>
                <a:gd name="T3" fmla="*/ 20 h 28"/>
                <a:gd name="T4" fmla="*/ 0 w 112"/>
                <a:gd name="T5" fmla="*/ 27 h 28"/>
                <a:gd name="T6" fmla="*/ 111 w 112"/>
                <a:gd name="T7" fmla="*/ 5 h 28"/>
                <a:gd name="T8" fmla="*/ 111 w 112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8">
                  <a:moveTo>
                    <a:pt x="111" y="0"/>
                  </a:moveTo>
                  <a:lnTo>
                    <a:pt x="0" y="20"/>
                  </a:lnTo>
                  <a:lnTo>
                    <a:pt x="0" y="27"/>
                  </a:lnTo>
                  <a:lnTo>
                    <a:pt x="111" y="5"/>
                  </a:lnTo>
                  <a:lnTo>
                    <a:pt x="111" y="0"/>
                  </a:lnTo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1" name="Freeform 45"/>
            <p:cNvSpPr>
              <a:spLocks/>
            </p:cNvSpPr>
            <p:nvPr/>
          </p:nvSpPr>
          <p:spPr bwMode="auto">
            <a:xfrm>
              <a:off x="1335" y="1191"/>
              <a:ext cx="7" cy="22"/>
            </a:xfrm>
            <a:custGeom>
              <a:avLst/>
              <a:gdLst>
                <a:gd name="T0" fmla="*/ 6 w 7"/>
                <a:gd name="T1" fmla="*/ 0 h 22"/>
                <a:gd name="T2" fmla="*/ 6 w 7"/>
                <a:gd name="T3" fmla="*/ 21 h 22"/>
                <a:gd name="T4" fmla="*/ 0 w 7"/>
                <a:gd name="T5" fmla="*/ 10 h 22"/>
                <a:gd name="T6" fmla="*/ 6 w 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2">
                  <a:moveTo>
                    <a:pt x="6" y="0"/>
                  </a:moveTo>
                  <a:lnTo>
                    <a:pt x="6" y="21"/>
                  </a:lnTo>
                  <a:lnTo>
                    <a:pt x="0" y="10"/>
                  </a:lnTo>
                  <a:lnTo>
                    <a:pt x="6" y="0"/>
                  </a:lnTo>
                </a:path>
              </a:pathLst>
            </a:custGeom>
            <a:solidFill>
              <a:srgbClr val="9D9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2" name="Freeform 46"/>
            <p:cNvSpPr>
              <a:spLocks/>
            </p:cNvSpPr>
            <p:nvPr/>
          </p:nvSpPr>
          <p:spPr bwMode="auto">
            <a:xfrm>
              <a:off x="1261" y="1195"/>
              <a:ext cx="104" cy="26"/>
            </a:xfrm>
            <a:custGeom>
              <a:avLst/>
              <a:gdLst>
                <a:gd name="T0" fmla="*/ 103 w 104"/>
                <a:gd name="T1" fmla="*/ 0 h 26"/>
                <a:gd name="T2" fmla="*/ 0 w 104"/>
                <a:gd name="T3" fmla="*/ 20 h 26"/>
                <a:gd name="T4" fmla="*/ 0 w 104"/>
                <a:gd name="T5" fmla="*/ 25 h 26"/>
                <a:gd name="T6" fmla="*/ 103 w 104"/>
                <a:gd name="T7" fmla="*/ 3 h 26"/>
                <a:gd name="T8" fmla="*/ 103 w 10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26">
                  <a:moveTo>
                    <a:pt x="103" y="0"/>
                  </a:moveTo>
                  <a:lnTo>
                    <a:pt x="0" y="20"/>
                  </a:lnTo>
                  <a:lnTo>
                    <a:pt x="0" y="25"/>
                  </a:lnTo>
                  <a:lnTo>
                    <a:pt x="103" y="3"/>
                  </a:lnTo>
                  <a:lnTo>
                    <a:pt x="103" y="0"/>
                  </a:ln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3" name="Freeform 47"/>
            <p:cNvSpPr>
              <a:spLocks/>
            </p:cNvSpPr>
            <p:nvPr/>
          </p:nvSpPr>
          <p:spPr bwMode="auto">
            <a:xfrm>
              <a:off x="1188" y="1567"/>
              <a:ext cx="15" cy="33"/>
            </a:xfrm>
            <a:custGeom>
              <a:avLst/>
              <a:gdLst>
                <a:gd name="T0" fmla="*/ 14 w 15"/>
                <a:gd name="T1" fmla="*/ 23 h 33"/>
                <a:gd name="T2" fmla="*/ 0 w 15"/>
                <a:gd name="T3" fmla="*/ 32 h 33"/>
                <a:gd name="T4" fmla="*/ 14 w 15"/>
                <a:gd name="T5" fmla="*/ 0 h 33"/>
                <a:gd name="T6" fmla="*/ 14 w 15"/>
                <a:gd name="T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3">
                  <a:moveTo>
                    <a:pt x="14" y="23"/>
                  </a:moveTo>
                  <a:lnTo>
                    <a:pt x="0" y="32"/>
                  </a:lnTo>
                  <a:lnTo>
                    <a:pt x="14" y="0"/>
                  </a:lnTo>
                  <a:lnTo>
                    <a:pt x="14" y="23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4" name="Freeform 48"/>
            <p:cNvSpPr>
              <a:spLocks/>
            </p:cNvSpPr>
            <p:nvPr/>
          </p:nvSpPr>
          <p:spPr bwMode="auto">
            <a:xfrm>
              <a:off x="1168" y="1555"/>
              <a:ext cx="35" cy="45"/>
            </a:xfrm>
            <a:custGeom>
              <a:avLst/>
              <a:gdLst>
                <a:gd name="T0" fmla="*/ 34 w 35"/>
                <a:gd name="T1" fmla="*/ 10 h 45"/>
                <a:gd name="T2" fmla="*/ 20 w 35"/>
                <a:gd name="T3" fmla="*/ 44 h 45"/>
                <a:gd name="T4" fmla="*/ 0 w 35"/>
                <a:gd name="T5" fmla="*/ 29 h 45"/>
                <a:gd name="T6" fmla="*/ 12 w 35"/>
                <a:gd name="T7" fmla="*/ 0 h 45"/>
                <a:gd name="T8" fmla="*/ 34 w 35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5">
                  <a:moveTo>
                    <a:pt x="34" y="10"/>
                  </a:moveTo>
                  <a:lnTo>
                    <a:pt x="20" y="44"/>
                  </a:lnTo>
                  <a:lnTo>
                    <a:pt x="0" y="29"/>
                  </a:lnTo>
                  <a:lnTo>
                    <a:pt x="12" y="0"/>
                  </a:lnTo>
                  <a:lnTo>
                    <a:pt x="34" y="1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5" name="Freeform 49"/>
            <p:cNvSpPr>
              <a:spLocks/>
            </p:cNvSpPr>
            <p:nvPr/>
          </p:nvSpPr>
          <p:spPr bwMode="auto">
            <a:xfrm>
              <a:off x="1129" y="1532"/>
              <a:ext cx="15" cy="30"/>
            </a:xfrm>
            <a:custGeom>
              <a:avLst/>
              <a:gdLst>
                <a:gd name="T0" fmla="*/ 14 w 15"/>
                <a:gd name="T1" fmla="*/ 22 h 30"/>
                <a:gd name="T2" fmla="*/ 0 w 15"/>
                <a:gd name="T3" fmla="*/ 29 h 30"/>
                <a:gd name="T4" fmla="*/ 14 w 15"/>
                <a:gd name="T5" fmla="*/ 0 h 30"/>
                <a:gd name="T6" fmla="*/ 14 w 15"/>
                <a:gd name="T7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0">
                  <a:moveTo>
                    <a:pt x="14" y="22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14" y="22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6" name="Freeform 50"/>
            <p:cNvSpPr>
              <a:spLocks/>
            </p:cNvSpPr>
            <p:nvPr/>
          </p:nvSpPr>
          <p:spPr bwMode="auto">
            <a:xfrm>
              <a:off x="1112" y="1523"/>
              <a:ext cx="32" cy="39"/>
            </a:xfrm>
            <a:custGeom>
              <a:avLst/>
              <a:gdLst>
                <a:gd name="T0" fmla="*/ 31 w 32"/>
                <a:gd name="T1" fmla="*/ 9 h 39"/>
                <a:gd name="T2" fmla="*/ 17 w 32"/>
                <a:gd name="T3" fmla="*/ 38 h 39"/>
                <a:gd name="T4" fmla="*/ 0 w 32"/>
                <a:gd name="T5" fmla="*/ 25 h 39"/>
                <a:gd name="T6" fmla="*/ 12 w 32"/>
                <a:gd name="T7" fmla="*/ 0 h 39"/>
                <a:gd name="T8" fmla="*/ 31 w 32"/>
                <a:gd name="T9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31" y="9"/>
                  </a:moveTo>
                  <a:lnTo>
                    <a:pt x="17" y="38"/>
                  </a:lnTo>
                  <a:lnTo>
                    <a:pt x="0" y="25"/>
                  </a:lnTo>
                  <a:lnTo>
                    <a:pt x="12" y="0"/>
                  </a:lnTo>
                  <a:lnTo>
                    <a:pt x="31" y="9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7" name="Freeform 51"/>
            <p:cNvSpPr>
              <a:spLocks/>
            </p:cNvSpPr>
            <p:nvPr/>
          </p:nvSpPr>
          <p:spPr bwMode="auto">
            <a:xfrm>
              <a:off x="1245" y="1471"/>
              <a:ext cx="130" cy="56"/>
            </a:xfrm>
            <a:custGeom>
              <a:avLst/>
              <a:gdLst>
                <a:gd name="T0" fmla="*/ 129 w 130"/>
                <a:gd name="T1" fmla="*/ 10 h 56"/>
                <a:gd name="T2" fmla="*/ 2 w 130"/>
                <a:gd name="T3" fmla="*/ 55 h 56"/>
                <a:gd name="T4" fmla="*/ 0 w 130"/>
                <a:gd name="T5" fmla="*/ 42 h 56"/>
                <a:gd name="T6" fmla="*/ 127 w 130"/>
                <a:gd name="T7" fmla="*/ 0 h 56"/>
                <a:gd name="T8" fmla="*/ 129 w 130"/>
                <a:gd name="T9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6">
                  <a:moveTo>
                    <a:pt x="129" y="10"/>
                  </a:moveTo>
                  <a:lnTo>
                    <a:pt x="2" y="55"/>
                  </a:lnTo>
                  <a:lnTo>
                    <a:pt x="0" y="42"/>
                  </a:lnTo>
                  <a:lnTo>
                    <a:pt x="127" y="0"/>
                  </a:lnTo>
                  <a:lnTo>
                    <a:pt x="129" y="1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8" name="Freeform 52"/>
            <p:cNvSpPr>
              <a:spLocks/>
            </p:cNvSpPr>
            <p:nvPr/>
          </p:nvSpPr>
          <p:spPr bwMode="auto">
            <a:xfrm>
              <a:off x="1245" y="1461"/>
              <a:ext cx="130" cy="55"/>
            </a:xfrm>
            <a:custGeom>
              <a:avLst/>
              <a:gdLst>
                <a:gd name="T0" fmla="*/ 127 w 130"/>
                <a:gd name="T1" fmla="*/ 10 h 55"/>
                <a:gd name="T2" fmla="*/ 0 w 130"/>
                <a:gd name="T3" fmla="*/ 54 h 55"/>
                <a:gd name="T4" fmla="*/ 2 w 130"/>
                <a:gd name="T5" fmla="*/ 44 h 55"/>
                <a:gd name="T6" fmla="*/ 129 w 130"/>
                <a:gd name="T7" fmla="*/ 0 h 55"/>
                <a:gd name="T8" fmla="*/ 127 w 130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5">
                  <a:moveTo>
                    <a:pt x="127" y="10"/>
                  </a:moveTo>
                  <a:lnTo>
                    <a:pt x="0" y="54"/>
                  </a:lnTo>
                  <a:lnTo>
                    <a:pt x="2" y="44"/>
                  </a:lnTo>
                  <a:lnTo>
                    <a:pt x="129" y="0"/>
                  </a:lnTo>
                  <a:lnTo>
                    <a:pt x="127" y="1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69" name="Freeform 53"/>
            <p:cNvSpPr>
              <a:spLocks/>
            </p:cNvSpPr>
            <p:nvPr/>
          </p:nvSpPr>
          <p:spPr bwMode="auto">
            <a:xfrm>
              <a:off x="1245" y="1492"/>
              <a:ext cx="130" cy="58"/>
            </a:xfrm>
            <a:custGeom>
              <a:avLst/>
              <a:gdLst>
                <a:gd name="T0" fmla="*/ 129 w 130"/>
                <a:gd name="T1" fmla="*/ 11 h 58"/>
                <a:gd name="T2" fmla="*/ 2 w 130"/>
                <a:gd name="T3" fmla="*/ 57 h 58"/>
                <a:gd name="T4" fmla="*/ 0 w 130"/>
                <a:gd name="T5" fmla="*/ 44 h 58"/>
                <a:gd name="T6" fmla="*/ 127 w 130"/>
                <a:gd name="T7" fmla="*/ 0 h 58"/>
                <a:gd name="T8" fmla="*/ 129 w 130"/>
                <a:gd name="T9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8">
                  <a:moveTo>
                    <a:pt x="129" y="11"/>
                  </a:moveTo>
                  <a:lnTo>
                    <a:pt x="2" y="57"/>
                  </a:lnTo>
                  <a:lnTo>
                    <a:pt x="0" y="44"/>
                  </a:lnTo>
                  <a:lnTo>
                    <a:pt x="127" y="0"/>
                  </a:lnTo>
                  <a:lnTo>
                    <a:pt x="129" y="11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0" name="Freeform 54"/>
            <p:cNvSpPr>
              <a:spLocks/>
            </p:cNvSpPr>
            <p:nvPr/>
          </p:nvSpPr>
          <p:spPr bwMode="auto">
            <a:xfrm>
              <a:off x="1245" y="1483"/>
              <a:ext cx="130" cy="53"/>
            </a:xfrm>
            <a:custGeom>
              <a:avLst/>
              <a:gdLst>
                <a:gd name="T0" fmla="*/ 127 w 130"/>
                <a:gd name="T1" fmla="*/ 9 h 53"/>
                <a:gd name="T2" fmla="*/ 0 w 130"/>
                <a:gd name="T3" fmla="*/ 52 h 53"/>
                <a:gd name="T4" fmla="*/ 2 w 130"/>
                <a:gd name="T5" fmla="*/ 42 h 53"/>
                <a:gd name="T6" fmla="*/ 129 w 130"/>
                <a:gd name="T7" fmla="*/ 0 h 53"/>
                <a:gd name="T8" fmla="*/ 127 w 130"/>
                <a:gd name="T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3">
                  <a:moveTo>
                    <a:pt x="127" y="9"/>
                  </a:moveTo>
                  <a:lnTo>
                    <a:pt x="0" y="52"/>
                  </a:lnTo>
                  <a:lnTo>
                    <a:pt x="2" y="42"/>
                  </a:lnTo>
                  <a:lnTo>
                    <a:pt x="129" y="0"/>
                  </a:lnTo>
                  <a:lnTo>
                    <a:pt x="127" y="9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1" name="Freeform 55"/>
            <p:cNvSpPr>
              <a:spLocks/>
            </p:cNvSpPr>
            <p:nvPr/>
          </p:nvSpPr>
          <p:spPr bwMode="auto">
            <a:xfrm>
              <a:off x="1245" y="1515"/>
              <a:ext cx="130" cy="56"/>
            </a:xfrm>
            <a:custGeom>
              <a:avLst/>
              <a:gdLst>
                <a:gd name="T0" fmla="*/ 129 w 130"/>
                <a:gd name="T1" fmla="*/ 8 h 56"/>
                <a:gd name="T2" fmla="*/ 2 w 130"/>
                <a:gd name="T3" fmla="*/ 55 h 56"/>
                <a:gd name="T4" fmla="*/ 0 w 130"/>
                <a:gd name="T5" fmla="*/ 42 h 56"/>
                <a:gd name="T6" fmla="*/ 127 w 130"/>
                <a:gd name="T7" fmla="*/ 0 h 56"/>
                <a:gd name="T8" fmla="*/ 129 w 130"/>
                <a:gd name="T9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6">
                  <a:moveTo>
                    <a:pt x="129" y="8"/>
                  </a:moveTo>
                  <a:lnTo>
                    <a:pt x="2" y="55"/>
                  </a:lnTo>
                  <a:lnTo>
                    <a:pt x="0" y="42"/>
                  </a:lnTo>
                  <a:lnTo>
                    <a:pt x="127" y="0"/>
                  </a:lnTo>
                  <a:lnTo>
                    <a:pt x="129" y="8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2" name="Freeform 56"/>
            <p:cNvSpPr>
              <a:spLocks/>
            </p:cNvSpPr>
            <p:nvPr/>
          </p:nvSpPr>
          <p:spPr bwMode="auto">
            <a:xfrm>
              <a:off x="1245" y="1502"/>
              <a:ext cx="130" cy="57"/>
            </a:xfrm>
            <a:custGeom>
              <a:avLst/>
              <a:gdLst>
                <a:gd name="T0" fmla="*/ 127 w 130"/>
                <a:gd name="T1" fmla="*/ 10 h 57"/>
                <a:gd name="T2" fmla="*/ 0 w 130"/>
                <a:gd name="T3" fmla="*/ 56 h 57"/>
                <a:gd name="T4" fmla="*/ 2 w 130"/>
                <a:gd name="T5" fmla="*/ 46 h 57"/>
                <a:gd name="T6" fmla="*/ 129 w 130"/>
                <a:gd name="T7" fmla="*/ 0 h 57"/>
                <a:gd name="T8" fmla="*/ 127 w 130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7">
                  <a:moveTo>
                    <a:pt x="127" y="10"/>
                  </a:moveTo>
                  <a:lnTo>
                    <a:pt x="0" y="56"/>
                  </a:lnTo>
                  <a:lnTo>
                    <a:pt x="2" y="46"/>
                  </a:lnTo>
                  <a:lnTo>
                    <a:pt x="129" y="0"/>
                  </a:lnTo>
                  <a:lnTo>
                    <a:pt x="127" y="1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3" name="Freeform 57"/>
            <p:cNvSpPr>
              <a:spLocks/>
            </p:cNvSpPr>
            <p:nvPr/>
          </p:nvSpPr>
          <p:spPr bwMode="auto">
            <a:xfrm>
              <a:off x="1245" y="1535"/>
              <a:ext cx="130" cy="57"/>
            </a:xfrm>
            <a:custGeom>
              <a:avLst/>
              <a:gdLst>
                <a:gd name="T0" fmla="*/ 129 w 130"/>
                <a:gd name="T1" fmla="*/ 9 h 57"/>
                <a:gd name="T2" fmla="*/ 2 w 130"/>
                <a:gd name="T3" fmla="*/ 56 h 57"/>
                <a:gd name="T4" fmla="*/ 0 w 130"/>
                <a:gd name="T5" fmla="*/ 43 h 57"/>
                <a:gd name="T6" fmla="*/ 127 w 130"/>
                <a:gd name="T7" fmla="*/ 0 h 57"/>
                <a:gd name="T8" fmla="*/ 129 w 130"/>
                <a:gd name="T9" fmla="*/ 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7">
                  <a:moveTo>
                    <a:pt x="129" y="9"/>
                  </a:moveTo>
                  <a:lnTo>
                    <a:pt x="2" y="56"/>
                  </a:lnTo>
                  <a:lnTo>
                    <a:pt x="0" y="43"/>
                  </a:lnTo>
                  <a:lnTo>
                    <a:pt x="127" y="0"/>
                  </a:lnTo>
                  <a:lnTo>
                    <a:pt x="129" y="9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4" name="Freeform 58"/>
            <p:cNvSpPr>
              <a:spLocks/>
            </p:cNvSpPr>
            <p:nvPr/>
          </p:nvSpPr>
          <p:spPr bwMode="auto">
            <a:xfrm>
              <a:off x="1245" y="1525"/>
              <a:ext cx="130" cy="56"/>
            </a:xfrm>
            <a:custGeom>
              <a:avLst/>
              <a:gdLst>
                <a:gd name="T0" fmla="*/ 127 w 130"/>
                <a:gd name="T1" fmla="*/ 9 h 56"/>
                <a:gd name="T2" fmla="*/ 0 w 130"/>
                <a:gd name="T3" fmla="*/ 55 h 56"/>
                <a:gd name="T4" fmla="*/ 2 w 130"/>
                <a:gd name="T5" fmla="*/ 45 h 56"/>
                <a:gd name="T6" fmla="*/ 129 w 130"/>
                <a:gd name="T7" fmla="*/ 0 h 56"/>
                <a:gd name="T8" fmla="*/ 127 w 130"/>
                <a:gd name="T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56">
                  <a:moveTo>
                    <a:pt x="127" y="9"/>
                  </a:moveTo>
                  <a:lnTo>
                    <a:pt x="0" y="55"/>
                  </a:lnTo>
                  <a:lnTo>
                    <a:pt x="2" y="45"/>
                  </a:lnTo>
                  <a:lnTo>
                    <a:pt x="129" y="0"/>
                  </a:lnTo>
                  <a:lnTo>
                    <a:pt x="127" y="9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5" name="Freeform 59"/>
            <p:cNvSpPr>
              <a:spLocks/>
            </p:cNvSpPr>
            <p:nvPr/>
          </p:nvSpPr>
          <p:spPr bwMode="auto">
            <a:xfrm>
              <a:off x="1267" y="1239"/>
              <a:ext cx="114" cy="35"/>
            </a:xfrm>
            <a:custGeom>
              <a:avLst/>
              <a:gdLst>
                <a:gd name="T0" fmla="*/ 106 w 114"/>
                <a:gd name="T1" fmla="*/ 0 h 35"/>
                <a:gd name="T2" fmla="*/ 113 w 114"/>
                <a:gd name="T3" fmla="*/ 13 h 35"/>
                <a:gd name="T4" fmla="*/ 6 w 114"/>
                <a:gd name="T5" fmla="*/ 34 h 35"/>
                <a:gd name="T6" fmla="*/ 0 w 114"/>
                <a:gd name="T7" fmla="*/ 20 h 35"/>
                <a:gd name="T8" fmla="*/ 106 w 114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5">
                  <a:moveTo>
                    <a:pt x="106" y="0"/>
                  </a:moveTo>
                  <a:lnTo>
                    <a:pt x="113" y="13"/>
                  </a:lnTo>
                  <a:lnTo>
                    <a:pt x="6" y="34"/>
                  </a:lnTo>
                  <a:lnTo>
                    <a:pt x="0" y="20"/>
                  </a:lnTo>
                  <a:lnTo>
                    <a:pt x="106" y="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6" name="Freeform 60"/>
            <p:cNvSpPr>
              <a:spLocks/>
            </p:cNvSpPr>
            <p:nvPr/>
          </p:nvSpPr>
          <p:spPr bwMode="auto">
            <a:xfrm>
              <a:off x="1267" y="1253"/>
              <a:ext cx="114" cy="31"/>
            </a:xfrm>
            <a:custGeom>
              <a:avLst/>
              <a:gdLst>
                <a:gd name="T0" fmla="*/ 113 w 114"/>
                <a:gd name="T1" fmla="*/ 0 h 31"/>
                <a:gd name="T2" fmla="*/ 106 w 114"/>
                <a:gd name="T3" fmla="*/ 9 h 31"/>
                <a:gd name="T4" fmla="*/ 0 w 114"/>
                <a:gd name="T5" fmla="*/ 30 h 31"/>
                <a:gd name="T6" fmla="*/ 6 w 114"/>
                <a:gd name="T7" fmla="*/ 20 h 31"/>
                <a:gd name="T8" fmla="*/ 113 w 11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1">
                  <a:moveTo>
                    <a:pt x="113" y="0"/>
                  </a:moveTo>
                  <a:lnTo>
                    <a:pt x="106" y="9"/>
                  </a:lnTo>
                  <a:lnTo>
                    <a:pt x="0" y="30"/>
                  </a:lnTo>
                  <a:lnTo>
                    <a:pt x="6" y="20"/>
                  </a:lnTo>
                  <a:lnTo>
                    <a:pt x="113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7" name="Freeform 61"/>
            <p:cNvSpPr>
              <a:spLocks/>
            </p:cNvSpPr>
            <p:nvPr/>
          </p:nvSpPr>
          <p:spPr bwMode="auto">
            <a:xfrm>
              <a:off x="1267" y="1259"/>
              <a:ext cx="7" cy="25"/>
            </a:xfrm>
            <a:custGeom>
              <a:avLst/>
              <a:gdLst>
                <a:gd name="T0" fmla="*/ 0 w 7"/>
                <a:gd name="T1" fmla="*/ 0 h 25"/>
                <a:gd name="T2" fmla="*/ 6 w 7"/>
                <a:gd name="T3" fmla="*/ 13 h 25"/>
                <a:gd name="T4" fmla="*/ 0 w 7"/>
                <a:gd name="T5" fmla="*/ 24 h 25"/>
                <a:gd name="T6" fmla="*/ 0 w 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5">
                  <a:moveTo>
                    <a:pt x="0" y="0"/>
                  </a:moveTo>
                  <a:lnTo>
                    <a:pt x="6" y="13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8" name="Freeform 62"/>
            <p:cNvSpPr>
              <a:spLocks/>
            </p:cNvSpPr>
            <p:nvPr/>
          </p:nvSpPr>
          <p:spPr bwMode="auto">
            <a:xfrm>
              <a:off x="1104" y="1419"/>
              <a:ext cx="271" cy="87"/>
            </a:xfrm>
            <a:custGeom>
              <a:avLst/>
              <a:gdLst>
                <a:gd name="T0" fmla="*/ 270 w 271"/>
                <a:gd name="T1" fmla="*/ 42 h 87"/>
                <a:gd name="T2" fmla="*/ 142 w 271"/>
                <a:gd name="T3" fmla="*/ 86 h 87"/>
                <a:gd name="T4" fmla="*/ 0 w 271"/>
                <a:gd name="T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87">
                  <a:moveTo>
                    <a:pt x="270" y="42"/>
                  </a:moveTo>
                  <a:lnTo>
                    <a:pt x="142" y="8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737373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79" name="Freeform 63"/>
            <p:cNvSpPr>
              <a:spLocks/>
            </p:cNvSpPr>
            <p:nvPr/>
          </p:nvSpPr>
          <p:spPr bwMode="auto">
            <a:xfrm>
              <a:off x="1104" y="1195"/>
              <a:ext cx="271" cy="71"/>
            </a:xfrm>
            <a:custGeom>
              <a:avLst/>
              <a:gdLst>
                <a:gd name="T0" fmla="*/ 270 w 271"/>
                <a:gd name="T1" fmla="*/ 42 h 71"/>
                <a:gd name="T2" fmla="*/ 143 w 271"/>
                <a:gd name="T3" fmla="*/ 70 h 71"/>
                <a:gd name="T4" fmla="*/ 0 w 271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71">
                  <a:moveTo>
                    <a:pt x="270" y="42"/>
                  </a:moveTo>
                  <a:lnTo>
                    <a:pt x="143" y="7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737373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0" name="Freeform 64"/>
            <p:cNvSpPr>
              <a:spLocks/>
            </p:cNvSpPr>
            <p:nvPr/>
          </p:nvSpPr>
          <p:spPr bwMode="auto">
            <a:xfrm>
              <a:off x="1314" y="1529"/>
              <a:ext cx="534" cy="181"/>
            </a:xfrm>
            <a:custGeom>
              <a:avLst/>
              <a:gdLst>
                <a:gd name="T0" fmla="*/ 470 w 534"/>
                <a:gd name="T1" fmla="*/ 0 h 181"/>
                <a:gd name="T2" fmla="*/ 0 w 534"/>
                <a:gd name="T3" fmla="*/ 35 h 181"/>
                <a:gd name="T4" fmla="*/ 36 w 534"/>
                <a:gd name="T5" fmla="*/ 180 h 181"/>
                <a:gd name="T6" fmla="*/ 533 w 534"/>
                <a:gd name="T7" fmla="*/ 129 h 181"/>
                <a:gd name="T8" fmla="*/ 470 w 534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181">
                  <a:moveTo>
                    <a:pt x="470" y="0"/>
                  </a:moveTo>
                  <a:lnTo>
                    <a:pt x="0" y="35"/>
                  </a:lnTo>
                  <a:lnTo>
                    <a:pt x="36" y="180"/>
                  </a:lnTo>
                  <a:lnTo>
                    <a:pt x="533" y="129"/>
                  </a:lnTo>
                  <a:lnTo>
                    <a:pt x="470" y="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1" name="Freeform 65"/>
            <p:cNvSpPr>
              <a:spLocks/>
            </p:cNvSpPr>
            <p:nvPr/>
          </p:nvSpPr>
          <p:spPr bwMode="auto">
            <a:xfrm>
              <a:off x="1661" y="1633"/>
              <a:ext cx="37" cy="16"/>
            </a:xfrm>
            <a:custGeom>
              <a:avLst/>
              <a:gdLst>
                <a:gd name="T0" fmla="*/ 36 w 37"/>
                <a:gd name="T1" fmla="*/ 0 h 16"/>
                <a:gd name="T2" fmla="*/ 32 w 37"/>
                <a:gd name="T3" fmla="*/ 9 h 16"/>
                <a:gd name="T4" fmla="*/ 0 w 37"/>
                <a:gd name="T5" fmla="*/ 15 h 16"/>
                <a:gd name="T6" fmla="*/ 2 w 37"/>
                <a:gd name="T7" fmla="*/ 5 h 16"/>
                <a:gd name="T8" fmla="*/ 36 w 3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6">
                  <a:moveTo>
                    <a:pt x="36" y="0"/>
                  </a:moveTo>
                  <a:lnTo>
                    <a:pt x="32" y="9"/>
                  </a:lnTo>
                  <a:lnTo>
                    <a:pt x="0" y="15"/>
                  </a:lnTo>
                  <a:lnTo>
                    <a:pt x="2" y="5"/>
                  </a:lnTo>
                  <a:lnTo>
                    <a:pt x="36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2" name="Freeform 66"/>
            <p:cNvSpPr>
              <a:spLocks/>
            </p:cNvSpPr>
            <p:nvPr/>
          </p:nvSpPr>
          <p:spPr bwMode="auto">
            <a:xfrm>
              <a:off x="1378" y="1591"/>
              <a:ext cx="320" cy="90"/>
            </a:xfrm>
            <a:custGeom>
              <a:avLst/>
              <a:gdLst>
                <a:gd name="T0" fmla="*/ 297 w 320"/>
                <a:gd name="T1" fmla="*/ 0 h 90"/>
                <a:gd name="T2" fmla="*/ 0 w 320"/>
                <a:gd name="T3" fmla="*/ 24 h 90"/>
                <a:gd name="T4" fmla="*/ 15 w 320"/>
                <a:gd name="T5" fmla="*/ 73 h 90"/>
                <a:gd name="T6" fmla="*/ 54 w 320"/>
                <a:gd name="T7" fmla="*/ 70 h 90"/>
                <a:gd name="T8" fmla="*/ 59 w 320"/>
                <a:gd name="T9" fmla="*/ 89 h 90"/>
                <a:gd name="T10" fmla="*/ 296 w 320"/>
                <a:gd name="T11" fmla="*/ 65 h 90"/>
                <a:gd name="T12" fmla="*/ 288 w 320"/>
                <a:gd name="T13" fmla="*/ 47 h 90"/>
                <a:gd name="T14" fmla="*/ 319 w 320"/>
                <a:gd name="T15" fmla="*/ 42 h 90"/>
                <a:gd name="T16" fmla="*/ 297 w 32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90">
                  <a:moveTo>
                    <a:pt x="297" y="0"/>
                  </a:moveTo>
                  <a:lnTo>
                    <a:pt x="0" y="24"/>
                  </a:lnTo>
                  <a:lnTo>
                    <a:pt x="15" y="73"/>
                  </a:lnTo>
                  <a:lnTo>
                    <a:pt x="54" y="70"/>
                  </a:lnTo>
                  <a:lnTo>
                    <a:pt x="59" y="89"/>
                  </a:lnTo>
                  <a:lnTo>
                    <a:pt x="296" y="65"/>
                  </a:lnTo>
                  <a:lnTo>
                    <a:pt x="288" y="47"/>
                  </a:lnTo>
                  <a:lnTo>
                    <a:pt x="319" y="42"/>
                  </a:lnTo>
                  <a:lnTo>
                    <a:pt x="297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3" name="Freeform 67"/>
            <p:cNvSpPr>
              <a:spLocks/>
            </p:cNvSpPr>
            <p:nvPr/>
          </p:nvSpPr>
          <p:spPr bwMode="auto">
            <a:xfrm>
              <a:off x="1435" y="1658"/>
              <a:ext cx="240" cy="31"/>
            </a:xfrm>
            <a:custGeom>
              <a:avLst/>
              <a:gdLst>
                <a:gd name="T0" fmla="*/ 239 w 240"/>
                <a:gd name="T1" fmla="*/ 0 h 31"/>
                <a:gd name="T2" fmla="*/ 235 w 240"/>
                <a:gd name="T3" fmla="*/ 7 h 31"/>
                <a:gd name="T4" fmla="*/ 0 w 240"/>
                <a:gd name="T5" fmla="*/ 30 h 31"/>
                <a:gd name="T6" fmla="*/ 2 w 240"/>
                <a:gd name="T7" fmla="*/ 22 h 31"/>
                <a:gd name="T8" fmla="*/ 239 w 240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31">
                  <a:moveTo>
                    <a:pt x="239" y="0"/>
                  </a:moveTo>
                  <a:lnTo>
                    <a:pt x="235" y="7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239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4" name="Freeform 68"/>
            <p:cNvSpPr>
              <a:spLocks/>
            </p:cNvSpPr>
            <p:nvPr/>
          </p:nvSpPr>
          <p:spPr bwMode="auto">
            <a:xfrm>
              <a:off x="1428" y="1662"/>
              <a:ext cx="10" cy="27"/>
            </a:xfrm>
            <a:custGeom>
              <a:avLst/>
              <a:gdLst>
                <a:gd name="T0" fmla="*/ 3 w 10"/>
                <a:gd name="T1" fmla="*/ 0 h 27"/>
                <a:gd name="T2" fmla="*/ 9 w 10"/>
                <a:gd name="T3" fmla="*/ 18 h 27"/>
                <a:gd name="T4" fmla="*/ 5 w 10"/>
                <a:gd name="T5" fmla="*/ 26 h 27"/>
                <a:gd name="T6" fmla="*/ 0 w 10"/>
                <a:gd name="T7" fmla="*/ 7 h 27"/>
                <a:gd name="T8" fmla="*/ 3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3" y="0"/>
                  </a:moveTo>
                  <a:lnTo>
                    <a:pt x="9" y="18"/>
                  </a:lnTo>
                  <a:lnTo>
                    <a:pt x="5" y="26"/>
                  </a:lnTo>
                  <a:lnTo>
                    <a:pt x="0" y="7"/>
                  </a:lnTo>
                  <a:lnTo>
                    <a:pt x="3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5" name="Freeform 69"/>
            <p:cNvSpPr>
              <a:spLocks/>
            </p:cNvSpPr>
            <p:nvPr/>
          </p:nvSpPr>
          <p:spPr bwMode="auto">
            <a:xfrm>
              <a:off x="1392" y="1662"/>
              <a:ext cx="41" cy="11"/>
            </a:xfrm>
            <a:custGeom>
              <a:avLst/>
              <a:gdLst>
                <a:gd name="T0" fmla="*/ 40 w 41"/>
                <a:gd name="T1" fmla="*/ 0 h 11"/>
                <a:gd name="T2" fmla="*/ 36 w 41"/>
                <a:gd name="T3" fmla="*/ 7 h 11"/>
                <a:gd name="T4" fmla="*/ 0 w 41"/>
                <a:gd name="T5" fmla="*/ 10 h 11"/>
                <a:gd name="T6" fmla="*/ 2 w 41"/>
                <a:gd name="T7" fmla="*/ 2 h 11"/>
                <a:gd name="T8" fmla="*/ 40 w 4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">
                  <a:moveTo>
                    <a:pt x="40" y="0"/>
                  </a:moveTo>
                  <a:lnTo>
                    <a:pt x="36" y="7"/>
                  </a:lnTo>
                  <a:lnTo>
                    <a:pt x="0" y="10"/>
                  </a:lnTo>
                  <a:lnTo>
                    <a:pt x="2" y="2"/>
                  </a:lnTo>
                  <a:lnTo>
                    <a:pt x="40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6" name="Freeform 70"/>
            <p:cNvSpPr>
              <a:spLocks/>
            </p:cNvSpPr>
            <p:nvPr/>
          </p:nvSpPr>
          <p:spPr bwMode="auto">
            <a:xfrm>
              <a:off x="1376" y="1616"/>
              <a:ext cx="19" cy="57"/>
            </a:xfrm>
            <a:custGeom>
              <a:avLst/>
              <a:gdLst>
                <a:gd name="T0" fmla="*/ 18 w 19"/>
                <a:gd name="T1" fmla="*/ 48 h 57"/>
                <a:gd name="T2" fmla="*/ 14 w 19"/>
                <a:gd name="T3" fmla="*/ 56 h 57"/>
                <a:gd name="T4" fmla="*/ 0 w 19"/>
                <a:gd name="T5" fmla="*/ 7 h 57"/>
                <a:gd name="T6" fmla="*/ 2 w 19"/>
                <a:gd name="T7" fmla="*/ 0 h 57"/>
                <a:gd name="T8" fmla="*/ 18 w 19"/>
                <a:gd name="T9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7">
                  <a:moveTo>
                    <a:pt x="18" y="48"/>
                  </a:moveTo>
                  <a:lnTo>
                    <a:pt x="14" y="56"/>
                  </a:lnTo>
                  <a:lnTo>
                    <a:pt x="0" y="7"/>
                  </a:lnTo>
                  <a:lnTo>
                    <a:pt x="2" y="0"/>
                  </a:lnTo>
                  <a:lnTo>
                    <a:pt x="18" y="48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7" name="Freeform 71"/>
            <p:cNvSpPr>
              <a:spLocks/>
            </p:cNvSpPr>
            <p:nvPr/>
          </p:nvSpPr>
          <p:spPr bwMode="auto">
            <a:xfrm>
              <a:off x="1707" y="1578"/>
              <a:ext cx="126" cy="75"/>
            </a:xfrm>
            <a:custGeom>
              <a:avLst/>
              <a:gdLst>
                <a:gd name="T0" fmla="*/ 94 w 126"/>
                <a:gd name="T1" fmla="*/ 0 h 75"/>
                <a:gd name="T2" fmla="*/ 125 w 126"/>
                <a:gd name="T3" fmla="*/ 64 h 75"/>
                <a:gd name="T4" fmla="*/ 27 w 126"/>
                <a:gd name="T5" fmla="*/ 74 h 75"/>
                <a:gd name="T6" fmla="*/ 0 w 126"/>
                <a:gd name="T7" fmla="*/ 10 h 75"/>
                <a:gd name="T8" fmla="*/ 94 w 126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">
                  <a:moveTo>
                    <a:pt x="94" y="0"/>
                  </a:moveTo>
                  <a:lnTo>
                    <a:pt x="125" y="64"/>
                  </a:lnTo>
                  <a:lnTo>
                    <a:pt x="27" y="74"/>
                  </a:lnTo>
                  <a:lnTo>
                    <a:pt x="0" y="10"/>
                  </a:lnTo>
                  <a:lnTo>
                    <a:pt x="94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8" name="Freeform 72"/>
            <p:cNvSpPr>
              <a:spLocks/>
            </p:cNvSpPr>
            <p:nvPr/>
          </p:nvSpPr>
          <p:spPr bwMode="auto">
            <a:xfrm>
              <a:off x="1733" y="1642"/>
              <a:ext cx="100" cy="17"/>
            </a:xfrm>
            <a:custGeom>
              <a:avLst/>
              <a:gdLst>
                <a:gd name="T0" fmla="*/ 99 w 100"/>
                <a:gd name="T1" fmla="*/ 0 h 17"/>
                <a:gd name="T2" fmla="*/ 96 w 100"/>
                <a:gd name="T3" fmla="*/ 4 h 17"/>
                <a:gd name="T4" fmla="*/ 0 w 100"/>
                <a:gd name="T5" fmla="*/ 16 h 17"/>
                <a:gd name="T6" fmla="*/ 1 w 100"/>
                <a:gd name="T7" fmla="*/ 10 h 17"/>
                <a:gd name="T8" fmla="*/ 99 w 10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7">
                  <a:moveTo>
                    <a:pt x="99" y="0"/>
                  </a:moveTo>
                  <a:lnTo>
                    <a:pt x="96" y="4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99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89" name="Freeform 73"/>
            <p:cNvSpPr>
              <a:spLocks/>
            </p:cNvSpPr>
            <p:nvPr/>
          </p:nvSpPr>
          <p:spPr bwMode="auto">
            <a:xfrm>
              <a:off x="1706" y="1588"/>
              <a:ext cx="29" cy="71"/>
            </a:xfrm>
            <a:custGeom>
              <a:avLst/>
              <a:gdLst>
                <a:gd name="T0" fmla="*/ 28 w 29"/>
                <a:gd name="T1" fmla="*/ 64 h 71"/>
                <a:gd name="T2" fmla="*/ 26 w 29"/>
                <a:gd name="T3" fmla="*/ 70 h 71"/>
                <a:gd name="T4" fmla="*/ 0 w 29"/>
                <a:gd name="T5" fmla="*/ 5 h 71"/>
                <a:gd name="T6" fmla="*/ 1 w 29"/>
                <a:gd name="T7" fmla="*/ 0 h 71"/>
                <a:gd name="T8" fmla="*/ 28 w 29"/>
                <a:gd name="T9" fmla="*/ 6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71">
                  <a:moveTo>
                    <a:pt x="28" y="64"/>
                  </a:moveTo>
                  <a:lnTo>
                    <a:pt x="26" y="70"/>
                  </a:lnTo>
                  <a:lnTo>
                    <a:pt x="0" y="5"/>
                  </a:lnTo>
                  <a:lnTo>
                    <a:pt x="1" y="0"/>
                  </a:lnTo>
                  <a:lnTo>
                    <a:pt x="28" y="64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90" name="Freeform 74"/>
            <p:cNvSpPr>
              <a:spLocks/>
            </p:cNvSpPr>
            <p:nvPr/>
          </p:nvSpPr>
          <p:spPr bwMode="auto">
            <a:xfrm>
              <a:off x="1353" y="1658"/>
              <a:ext cx="496" cy="66"/>
            </a:xfrm>
            <a:custGeom>
              <a:avLst/>
              <a:gdLst>
                <a:gd name="T0" fmla="*/ 495 w 496"/>
                <a:gd name="T1" fmla="*/ 0 h 66"/>
                <a:gd name="T2" fmla="*/ 495 w 496"/>
                <a:gd name="T3" fmla="*/ 14 h 66"/>
                <a:gd name="T4" fmla="*/ 0 w 496"/>
                <a:gd name="T5" fmla="*/ 65 h 66"/>
                <a:gd name="T6" fmla="*/ 0 w 496"/>
                <a:gd name="T7" fmla="*/ 49 h 66"/>
                <a:gd name="T8" fmla="*/ 495 w 49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6" h="66">
                  <a:moveTo>
                    <a:pt x="495" y="0"/>
                  </a:moveTo>
                  <a:lnTo>
                    <a:pt x="495" y="14"/>
                  </a:lnTo>
                  <a:lnTo>
                    <a:pt x="0" y="65"/>
                  </a:lnTo>
                  <a:lnTo>
                    <a:pt x="0" y="49"/>
                  </a:lnTo>
                  <a:lnTo>
                    <a:pt x="495" y="0"/>
                  </a:lnTo>
                </a:path>
              </a:pathLst>
            </a:cu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91" name="Freeform 75"/>
            <p:cNvSpPr>
              <a:spLocks/>
            </p:cNvSpPr>
            <p:nvPr/>
          </p:nvSpPr>
          <p:spPr bwMode="auto">
            <a:xfrm>
              <a:off x="1317" y="1564"/>
              <a:ext cx="37" cy="160"/>
            </a:xfrm>
            <a:custGeom>
              <a:avLst/>
              <a:gdLst>
                <a:gd name="T0" fmla="*/ 0 w 37"/>
                <a:gd name="T1" fmla="*/ 0 h 160"/>
                <a:gd name="T2" fmla="*/ 0 w 37"/>
                <a:gd name="T3" fmla="*/ 43 h 160"/>
                <a:gd name="T4" fmla="*/ 36 w 37"/>
                <a:gd name="T5" fmla="*/ 159 h 160"/>
                <a:gd name="T6" fmla="*/ 36 w 37"/>
                <a:gd name="T7" fmla="*/ 143 h 160"/>
                <a:gd name="T8" fmla="*/ 0 w 37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60">
                  <a:moveTo>
                    <a:pt x="0" y="0"/>
                  </a:moveTo>
                  <a:lnTo>
                    <a:pt x="0" y="43"/>
                  </a:lnTo>
                  <a:lnTo>
                    <a:pt x="36" y="159"/>
                  </a:lnTo>
                  <a:lnTo>
                    <a:pt x="36" y="143"/>
                  </a:lnTo>
                  <a:lnTo>
                    <a:pt x="0" y="0"/>
                  </a:lnTo>
                </a:path>
              </a:pathLst>
            </a:cu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892" name="Line 76"/>
            <p:cNvSpPr>
              <a:spLocks noChangeShapeType="1"/>
            </p:cNvSpPr>
            <p:nvPr/>
          </p:nvSpPr>
          <p:spPr bwMode="auto">
            <a:xfrm>
              <a:off x="1722" y="1588"/>
              <a:ext cx="28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93" name="Line 77"/>
            <p:cNvSpPr>
              <a:spLocks noChangeShapeType="1"/>
            </p:cNvSpPr>
            <p:nvPr/>
          </p:nvSpPr>
          <p:spPr bwMode="auto">
            <a:xfrm>
              <a:off x="1739" y="1587"/>
              <a:ext cx="27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94" name="Line 78"/>
            <p:cNvSpPr>
              <a:spLocks noChangeShapeType="1"/>
            </p:cNvSpPr>
            <p:nvPr/>
          </p:nvSpPr>
          <p:spPr bwMode="auto">
            <a:xfrm>
              <a:off x="1755" y="1584"/>
              <a:ext cx="29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95" name="Line 79"/>
            <p:cNvSpPr>
              <a:spLocks noChangeShapeType="1"/>
            </p:cNvSpPr>
            <p:nvPr/>
          </p:nvSpPr>
          <p:spPr bwMode="auto">
            <a:xfrm>
              <a:off x="1773" y="1582"/>
              <a:ext cx="27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96" name="Line 80"/>
            <p:cNvSpPr>
              <a:spLocks noChangeShapeType="1"/>
            </p:cNvSpPr>
            <p:nvPr/>
          </p:nvSpPr>
          <p:spPr bwMode="auto">
            <a:xfrm>
              <a:off x="1789" y="1579"/>
              <a:ext cx="27" cy="63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97" name="Line 81"/>
            <p:cNvSpPr>
              <a:spLocks noChangeShapeType="1"/>
            </p:cNvSpPr>
            <p:nvPr/>
          </p:nvSpPr>
          <p:spPr bwMode="auto">
            <a:xfrm flipH="1">
              <a:off x="1714" y="1589"/>
              <a:ext cx="93" cy="1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98" name="Line 82"/>
            <p:cNvSpPr>
              <a:spLocks noChangeShapeType="1"/>
            </p:cNvSpPr>
            <p:nvPr/>
          </p:nvSpPr>
          <p:spPr bwMode="auto">
            <a:xfrm flipH="1">
              <a:off x="1719" y="1604"/>
              <a:ext cx="94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99" name="Line 83"/>
            <p:cNvSpPr>
              <a:spLocks noChangeShapeType="1"/>
            </p:cNvSpPr>
            <p:nvPr/>
          </p:nvSpPr>
          <p:spPr bwMode="auto">
            <a:xfrm flipH="1">
              <a:off x="1726" y="1618"/>
              <a:ext cx="94" cy="8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00" name="Line 84"/>
            <p:cNvSpPr>
              <a:spLocks noChangeShapeType="1"/>
            </p:cNvSpPr>
            <p:nvPr/>
          </p:nvSpPr>
          <p:spPr bwMode="auto">
            <a:xfrm flipH="1">
              <a:off x="1733" y="1631"/>
              <a:ext cx="92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01" name="Freeform 85"/>
            <p:cNvSpPr>
              <a:spLocks/>
            </p:cNvSpPr>
            <p:nvPr/>
          </p:nvSpPr>
          <p:spPr bwMode="auto">
            <a:xfrm>
              <a:off x="1693" y="1544"/>
              <a:ext cx="101" cy="19"/>
            </a:xfrm>
            <a:custGeom>
              <a:avLst/>
              <a:gdLst>
                <a:gd name="T0" fmla="*/ 95 w 101"/>
                <a:gd name="T1" fmla="*/ 0 h 19"/>
                <a:gd name="T2" fmla="*/ 100 w 101"/>
                <a:gd name="T3" fmla="*/ 11 h 19"/>
                <a:gd name="T4" fmla="*/ 5 w 101"/>
                <a:gd name="T5" fmla="*/ 18 h 19"/>
                <a:gd name="T6" fmla="*/ 0 w 101"/>
                <a:gd name="T7" fmla="*/ 7 h 19"/>
                <a:gd name="T8" fmla="*/ 95 w 10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9">
                  <a:moveTo>
                    <a:pt x="95" y="0"/>
                  </a:moveTo>
                  <a:lnTo>
                    <a:pt x="100" y="11"/>
                  </a:lnTo>
                  <a:lnTo>
                    <a:pt x="5" y="18"/>
                  </a:lnTo>
                  <a:lnTo>
                    <a:pt x="0" y="7"/>
                  </a:lnTo>
                  <a:lnTo>
                    <a:pt x="95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02" name="Freeform 86"/>
            <p:cNvSpPr>
              <a:spLocks/>
            </p:cNvSpPr>
            <p:nvPr/>
          </p:nvSpPr>
          <p:spPr bwMode="auto">
            <a:xfrm>
              <a:off x="1691" y="1552"/>
              <a:ext cx="8" cy="17"/>
            </a:xfrm>
            <a:custGeom>
              <a:avLst/>
              <a:gdLst>
                <a:gd name="T0" fmla="*/ 7 w 8"/>
                <a:gd name="T1" fmla="*/ 10 h 17"/>
                <a:gd name="T2" fmla="*/ 2 w 8"/>
                <a:gd name="T3" fmla="*/ 0 h 17"/>
                <a:gd name="T4" fmla="*/ 0 w 8"/>
                <a:gd name="T5" fmla="*/ 5 h 17"/>
                <a:gd name="T6" fmla="*/ 4 w 8"/>
                <a:gd name="T7" fmla="*/ 16 h 17"/>
                <a:gd name="T8" fmla="*/ 7 w 8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7" y="1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4" y="16"/>
                  </a:lnTo>
                  <a:lnTo>
                    <a:pt x="7" y="1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03" name="Freeform 87"/>
            <p:cNvSpPr>
              <a:spLocks/>
            </p:cNvSpPr>
            <p:nvPr/>
          </p:nvSpPr>
          <p:spPr bwMode="auto">
            <a:xfrm>
              <a:off x="1697" y="1555"/>
              <a:ext cx="97" cy="14"/>
            </a:xfrm>
            <a:custGeom>
              <a:avLst/>
              <a:gdLst>
                <a:gd name="T0" fmla="*/ 96 w 97"/>
                <a:gd name="T1" fmla="*/ 0 h 14"/>
                <a:gd name="T2" fmla="*/ 1 w 97"/>
                <a:gd name="T3" fmla="*/ 6 h 14"/>
                <a:gd name="T4" fmla="*/ 0 w 97"/>
                <a:gd name="T5" fmla="*/ 13 h 14"/>
                <a:gd name="T6" fmla="*/ 93 w 97"/>
                <a:gd name="T7" fmla="*/ 5 h 14"/>
                <a:gd name="T8" fmla="*/ 96 w 9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4">
                  <a:moveTo>
                    <a:pt x="96" y="0"/>
                  </a:moveTo>
                  <a:lnTo>
                    <a:pt x="1" y="6"/>
                  </a:lnTo>
                  <a:lnTo>
                    <a:pt x="0" y="13"/>
                  </a:lnTo>
                  <a:lnTo>
                    <a:pt x="93" y="5"/>
                  </a:lnTo>
                  <a:lnTo>
                    <a:pt x="96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04" name="Line 88"/>
            <p:cNvSpPr>
              <a:spLocks noChangeShapeType="1"/>
            </p:cNvSpPr>
            <p:nvPr/>
          </p:nvSpPr>
          <p:spPr bwMode="auto">
            <a:xfrm>
              <a:off x="1710" y="1552"/>
              <a:ext cx="6" cy="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05" name="Line 89"/>
            <p:cNvSpPr>
              <a:spLocks noChangeShapeType="1"/>
            </p:cNvSpPr>
            <p:nvPr/>
          </p:nvSpPr>
          <p:spPr bwMode="auto">
            <a:xfrm>
              <a:off x="1726" y="1550"/>
              <a:ext cx="4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06" name="Line 90"/>
            <p:cNvSpPr>
              <a:spLocks noChangeShapeType="1"/>
            </p:cNvSpPr>
            <p:nvPr/>
          </p:nvSpPr>
          <p:spPr bwMode="auto">
            <a:xfrm>
              <a:off x="1742" y="1550"/>
              <a:ext cx="4" cy="1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07" name="Line 91"/>
            <p:cNvSpPr>
              <a:spLocks noChangeShapeType="1"/>
            </p:cNvSpPr>
            <p:nvPr/>
          </p:nvSpPr>
          <p:spPr bwMode="auto">
            <a:xfrm>
              <a:off x="1758" y="1546"/>
              <a:ext cx="4" cy="1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08" name="Line 92"/>
            <p:cNvSpPr>
              <a:spLocks noChangeShapeType="1"/>
            </p:cNvSpPr>
            <p:nvPr/>
          </p:nvSpPr>
          <p:spPr bwMode="auto">
            <a:xfrm>
              <a:off x="1773" y="1546"/>
              <a:ext cx="5" cy="1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09" name="Freeform 93"/>
            <p:cNvSpPr>
              <a:spLocks/>
            </p:cNvSpPr>
            <p:nvPr/>
          </p:nvSpPr>
          <p:spPr bwMode="auto">
            <a:xfrm>
              <a:off x="1361" y="1568"/>
              <a:ext cx="101" cy="21"/>
            </a:xfrm>
            <a:custGeom>
              <a:avLst/>
              <a:gdLst>
                <a:gd name="T0" fmla="*/ 94 w 101"/>
                <a:gd name="T1" fmla="*/ 0 h 21"/>
                <a:gd name="T2" fmla="*/ 100 w 101"/>
                <a:gd name="T3" fmla="*/ 13 h 21"/>
                <a:gd name="T4" fmla="*/ 5 w 101"/>
                <a:gd name="T5" fmla="*/ 20 h 21"/>
                <a:gd name="T6" fmla="*/ 0 w 101"/>
                <a:gd name="T7" fmla="*/ 9 h 21"/>
                <a:gd name="T8" fmla="*/ 94 w 10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21">
                  <a:moveTo>
                    <a:pt x="94" y="0"/>
                  </a:moveTo>
                  <a:lnTo>
                    <a:pt x="100" y="13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4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10" name="Freeform 94"/>
            <p:cNvSpPr>
              <a:spLocks/>
            </p:cNvSpPr>
            <p:nvPr/>
          </p:nvSpPr>
          <p:spPr bwMode="auto">
            <a:xfrm>
              <a:off x="1358" y="1577"/>
              <a:ext cx="9" cy="18"/>
            </a:xfrm>
            <a:custGeom>
              <a:avLst/>
              <a:gdLst>
                <a:gd name="T0" fmla="*/ 8 w 9"/>
                <a:gd name="T1" fmla="*/ 10 h 18"/>
                <a:gd name="T2" fmla="*/ 3 w 9"/>
                <a:gd name="T3" fmla="*/ 0 h 18"/>
                <a:gd name="T4" fmla="*/ 0 w 9"/>
                <a:gd name="T5" fmla="*/ 4 h 18"/>
                <a:gd name="T6" fmla="*/ 6 w 9"/>
                <a:gd name="T7" fmla="*/ 17 h 18"/>
                <a:gd name="T8" fmla="*/ 8 w 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8" y="1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6" y="17"/>
                  </a:lnTo>
                  <a:lnTo>
                    <a:pt x="8" y="1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11" name="Freeform 95"/>
            <p:cNvSpPr>
              <a:spLocks/>
            </p:cNvSpPr>
            <p:nvPr/>
          </p:nvSpPr>
          <p:spPr bwMode="auto">
            <a:xfrm>
              <a:off x="1364" y="1581"/>
              <a:ext cx="98" cy="14"/>
            </a:xfrm>
            <a:custGeom>
              <a:avLst/>
              <a:gdLst>
                <a:gd name="T0" fmla="*/ 97 w 98"/>
                <a:gd name="T1" fmla="*/ 0 h 14"/>
                <a:gd name="T2" fmla="*/ 1 w 98"/>
                <a:gd name="T3" fmla="*/ 6 h 14"/>
                <a:gd name="T4" fmla="*/ 0 w 98"/>
                <a:gd name="T5" fmla="*/ 13 h 14"/>
                <a:gd name="T6" fmla="*/ 95 w 98"/>
                <a:gd name="T7" fmla="*/ 5 h 14"/>
                <a:gd name="T8" fmla="*/ 97 w 9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4">
                  <a:moveTo>
                    <a:pt x="97" y="0"/>
                  </a:moveTo>
                  <a:lnTo>
                    <a:pt x="1" y="6"/>
                  </a:lnTo>
                  <a:lnTo>
                    <a:pt x="0" y="13"/>
                  </a:lnTo>
                  <a:lnTo>
                    <a:pt x="95" y="5"/>
                  </a:lnTo>
                  <a:lnTo>
                    <a:pt x="97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12" name="Line 96"/>
            <p:cNvSpPr>
              <a:spLocks noChangeShapeType="1"/>
            </p:cNvSpPr>
            <p:nvPr/>
          </p:nvSpPr>
          <p:spPr bwMode="auto">
            <a:xfrm>
              <a:off x="1378" y="1575"/>
              <a:ext cx="4" cy="1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13" name="Line 97"/>
            <p:cNvSpPr>
              <a:spLocks noChangeShapeType="1"/>
            </p:cNvSpPr>
            <p:nvPr/>
          </p:nvSpPr>
          <p:spPr bwMode="auto">
            <a:xfrm>
              <a:off x="1394" y="1575"/>
              <a:ext cx="4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14" name="Line 98"/>
            <p:cNvSpPr>
              <a:spLocks noChangeShapeType="1"/>
            </p:cNvSpPr>
            <p:nvPr/>
          </p:nvSpPr>
          <p:spPr bwMode="auto">
            <a:xfrm>
              <a:off x="1410" y="1572"/>
              <a:ext cx="3" cy="1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15" name="Line 99"/>
            <p:cNvSpPr>
              <a:spLocks noChangeShapeType="1"/>
            </p:cNvSpPr>
            <p:nvPr/>
          </p:nvSpPr>
          <p:spPr bwMode="auto">
            <a:xfrm>
              <a:off x="1426" y="1572"/>
              <a:ext cx="3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16" name="Line 100"/>
            <p:cNvSpPr>
              <a:spLocks noChangeShapeType="1"/>
            </p:cNvSpPr>
            <p:nvPr/>
          </p:nvSpPr>
          <p:spPr bwMode="auto">
            <a:xfrm>
              <a:off x="1442" y="1571"/>
              <a:ext cx="3" cy="1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17" name="Freeform 101"/>
            <p:cNvSpPr>
              <a:spLocks/>
            </p:cNvSpPr>
            <p:nvPr/>
          </p:nvSpPr>
          <p:spPr bwMode="auto">
            <a:xfrm>
              <a:off x="1584" y="1552"/>
              <a:ext cx="102" cy="20"/>
            </a:xfrm>
            <a:custGeom>
              <a:avLst/>
              <a:gdLst>
                <a:gd name="T0" fmla="*/ 95 w 102"/>
                <a:gd name="T1" fmla="*/ 0 h 20"/>
                <a:gd name="T2" fmla="*/ 101 w 102"/>
                <a:gd name="T3" fmla="*/ 12 h 20"/>
                <a:gd name="T4" fmla="*/ 6 w 102"/>
                <a:gd name="T5" fmla="*/ 19 h 20"/>
                <a:gd name="T6" fmla="*/ 0 w 102"/>
                <a:gd name="T7" fmla="*/ 8 h 20"/>
                <a:gd name="T8" fmla="*/ 95 w 10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0">
                  <a:moveTo>
                    <a:pt x="95" y="0"/>
                  </a:moveTo>
                  <a:lnTo>
                    <a:pt x="101" y="12"/>
                  </a:lnTo>
                  <a:lnTo>
                    <a:pt x="6" y="19"/>
                  </a:lnTo>
                  <a:lnTo>
                    <a:pt x="0" y="8"/>
                  </a:lnTo>
                  <a:lnTo>
                    <a:pt x="95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18" name="Freeform 102"/>
            <p:cNvSpPr>
              <a:spLocks/>
            </p:cNvSpPr>
            <p:nvPr/>
          </p:nvSpPr>
          <p:spPr bwMode="auto">
            <a:xfrm>
              <a:off x="1582" y="1560"/>
              <a:ext cx="9" cy="18"/>
            </a:xfrm>
            <a:custGeom>
              <a:avLst/>
              <a:gdLst>
                <a:gd name="T0" fmla="*/ 8 w 9"/>
                <a:gd name="T1" fmla="*/ 10 h 18"/>
                <a:gd name="T2" fmla="*/ 2 w 9"/>
                <a:gd name="T3" fmla="*/ 0 h 18"/>
                <a:gd name="T4" fmla="*/ 0 w 9"/>
                <a:gd name="T5" fmla="*/ 4 h 18"/>
                <a:gd name="T6" fmla="*/ 5 w 9"/>
                <a:gd name="T7" fmla="*/ 17 h 18"/>
                <a:gd name="T8" fmla="*/ 8 w 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8" y="1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5" y="17"/>
                  </a:lnTo>
                  <a:lnTo>
                    <a:pt x="8" y="1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19" name="Freeform 103"/>
            <p:cNvSpPr>
              <a:spLocks/>
            </p:cNvSpPr>
            <p:nvPr/>
          </p:nvSpPr>
          <p:spPr bwMode="auto">
            <a:xfrm>
              <a:off x="1588" y="1564"/>
              <a:ext cx="98" cy="14"/>
            </a:xfrm>
            <a:custGeom>
              <a:avLst/>
              <a:gdLst>
                <a:gd name="T0" fmla="*/ 97 w 98"/>
                <a:gd name="T1" fmla="*/ 0 h 14"/>
                <a:gd name="T2" fmla="*/ 2 w 98"/>
                <a:gd name="T3" fmla="*/ 6 h 14"/>
                <a:gd name="T4" fmla="*/ 0 w 98"/>
                <a:gd name="T5" fmla="*/ 13 h 14"/>
                <a:gd name="T6" fmla="*/ 94 w 98"/>
                <a:gd name="T7" fmla="*/ 4 h 14"/>
                <a:gd name="T8" fmla="*/ 97 w 9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4">
                  <a:moveTo>
                    <a:pt x="97" y="0"/>
                  </a:moveTo>
                  <a:lnTo>
                    <a:pt x="2" y="6"/>
                  </a:lnTo>
                  <a:lnTo>
                    <a:pt x="0" y="13"/>
                  </a:lnTo>
                  <a:lnTo>
                    <a:pt x="94" y="4"/>
                  </a:lnTo>
                  <a:lnTo>
                    <a:pt x="97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20" name="Line 104"/>
            <p:cNvSpPr>
              <a:spLocks noChangeShapeType="1"/>
            </p:cNvSpPr>
            <p:nvPr/>
          </p:nvSpPr>
          <p:spPr bwMode="auto">
            <a:xfrm>
              <a:off x="1601" y="1561"/>
              <a:ext cx="5" cy="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21" name="Line 105"/>
            <p:cNvSpPr>
              <a:spLocks noChangeShapeType="1"/>
            </p:cNvSpPr>
            <p:nvPr/>
          </p:nvSpPr>
          <p:spPr bwMode="auto">
            <a:xfrm>
              <a:off x="1618" y="1559"/>
              <a:ext cx="4" cy="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22" name="Line 106"/>
            <p:cNvSpPr>
              <a:spLocks noChangeShapeType="1"/>
            </p:cNvSpPr>
            <p:nvPr/>
          </p:nvSpPr>
          <p:spPr bwMode="auto">
            <a:xfrm>
              <a:off x="1632" y="1556"/>
              <a:ext cx="6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23" name="Line 107"/>
            <p:cNvSpPr>
              <a:spLocks noChangeShapeType="1"/>
            </p:cNvSpPr>
            <p:nvPr/>
          </p:nvSpPr>
          <p:spPr bwMode="auto">
            <a:xfrm>
              <a:off x="1648" y="1555"/>
              <a:ext cx="3" cy="1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24" name="Line 108"/>
            <p:cNvSpPr>
              <a:spLocks noChangeShapeType="1"/>
            </p:cNvSpPr>
            <p:nvPr/>
          </p:nvSpPr>
          <p:spPr bwMode="auto">
            <a:xfrm>
              <a:off x="1666" y="1553"/>
              <a:ext cx="3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25" name="Freeform 109"/>
            <p:cNvSpPr>
              <a:spLocks/>
            </p:cNvSpPr>
            <p:nvPr/>
          </p:nvSpPr>
          <p:spPr bwMode="auto">
            <a:xfrm>
              <a:off x="1473" y="1560"/>
              <a:ext cx="100" cy="19"/>
            </a:xfrm>
            <a:custGeom>
              <a:avLst/>
              <a:gdLst>
                <a:gd name="T0" fmla="*/ 94 w 100"/>
                <a:gd name="T1" fmla="*/ 0 h 19"/>
                <a:gd name="T2" fmla="*/ 99 w 100"/>
                <a:gd name="T3" fmla="*/ 11 h 19"/>
                <a:gd name="T4" fmla="*/ 4 w 100"/>
                <a:gd name="T5" fmla="*/ 18 h 19"/>
                <a:gd name="T6" fmla="*/ 0 w 100"/>
                <a:gd name="T7" fmla="*/ 7 h 19"/>
                <a:gd name="T8" fmla="*/ 94 w 10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9">
                  <a:moveTo>
                    <a:pt x="94" y="0"/>
                  </a:moveTo>
                  <a:lnTo>
                    <a:pt x="99" y="11"/>
                  </a:lnTo>
                  <a:lnTo>
                    <a:pt x="4" y="18"/>
                  </a:lnTo>
                  <a:lnTo>
                    <a:pt x="0" y="7"/>
                  </a:lnTo>
                  <a:lnTo>
                    <a:pt x="94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26" name="Freeform 110"/>
            <p:cNvSpPr>
              <a:spLocks/>
            </p:cNvSpPr>
            <p:nvPr/>
          </p:nvSpPr>
          <p:spPr bwMode="auto">
            <a:xfrm>
              <a:off x="1469" y="1568"/>
              <a:ext cx="9" cy="19"/>
            </a:xfrm>
            <a:custGeom>
              <a:avLst/>
              <a:gdLst>
                <a:gd name="T0" fmla="*/ 8 w 9"/>
                <a:gd name="T1" fmla="*/ 10 h 19"/>
                <a:gd name="T2" fmla="*/ 3 w 9"/>
                <a:gd name="T3" fmla="*/ 0 h 19"/>
                <a:gd name="T4" fmla="*/ 0 w 9"/>
                <a:gd name="T5" fmla="*/ 5 h 19"/>
                <a:gd name="T6" fmla="*/ 6 w 9"/>
                <a:gd name="T7" fmla="*/ 18 h 19"/>
                <a:gd name="T8" fmla="*/ 8 w 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8" y="1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8" y="1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27" name="Freeform 111"/>
            <p:cNvSpPr>
              <a:spLocks/>
            </p:cNvSpPr>
            <p:nvPr/>
          </p:nvSpPr>
          <p:spPr bwMode="auto">
            <a:xfrm>
              <a:off x="1476" y="1571"/>
              <a:ext cx="97" cy="16"/>
            </a:xfrm>
            <a:custGeom>
              <a:avLst/>
              <a:gdLst>
                <a:gd name="T0" fmla="*/ 96 w 97"/>
                <a:gd name="T1" fmla="*/ 0 h 16"/>
                <a:gd name="T2" fmla="*/ 1 w 97"/>
                <a:gd name="T3" fmla="*/ 7 h 16"/>
                <a:gd name="T4" fmla="*/ 0 w 97"/>
                <a:gd name="T5" fmla="*/ 15 h 16"/>
                <a:gd name="T6" fmla="*/ 94 w 97"/>
                <a:gd name="T7" fmla="*/ 6 h 16"/>
                <a:gd name="T8" fmla="*/ 96 w 9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6">
                  <a:moveTo>
                    <a:pt x="96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94" y="6"/>
                  </a:lnTo>
                  <a:lnTo>
                    <a:pt x="96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928" name="Line 112"/>
            <p:cNvSpPr>
              <a:spLocks noChangeShapeType="1"/>
            </p:cNvSpPr>
            <p:nvPr/>
          </p:nvSpPr>
          <p:spPr bwMode="auto">
            <a:xfrm>
              <a:off x="1488" y="1568"/>
              <a:ext cx="5" cy="1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29" name="Line 113"/>
            <p:cNvSpPr>
              <a:spLocks noChangeShapeType="1"/>
            </p:cNvSpPr>
            <p:nvPr/>
          </p:nvSpPr>
          <p:spPr bwMode="auto">
            <a:xfrm>
              <a:off x="1505" y="1565"/>
              <a:ext cx="4" cy="1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0" name="Line 114"/>
            <p:cNvSpPr>
              <a:spLocks noChangeShapeType="1"/>
            </p:cNvSpPr>
            <p:nvPr/>
          </p:nvSpPr>
          <p:spPr bwMode="auto">
            <a:xfrm>
              <a:off x="1520" y="1565"/>
              <a:ext cx="6" cy="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1" name="Line 115"/>
            <p:cNvSpPr>
              <a:spLocks noChangeShapeType="1"/>
            </p:cNvSpPr>
            <p:nvPr/>
          </p:nvSpPr>
          <p:spPr bwMode="auto">
            <a:xfrm>
              <a:off x="1536" y="1563"/>
              <a:ext cx="6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2" name="Line 116"/>
            <p:cNvSpPr>
              <a:spLocks noChangeShapeType="1"/>
            </p:cNvSpPr>
            <p:nvPr/>
          </p:nvSpPr>
          <p:spPr bwMode="auto">
            <a:xfrm>
              <a:off x="1552" y="1562"/>
              <a:ext cx="6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3" name="Line 117"/>
            <p:cNvSpPr>
              <a:spLocks noChangeShapeType="1"/>
            </p:cNvSpPr>
            <p:nvPr/>
          </p:nvSpPr>
          <p:spPr bwMode="auto">
            <a:xfrm flipH="1" flipV="1">
              <a:off x="1397" y="1617"/>
              <a:ext cx="15" cy="4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4" name="Line 118"/>
            <p:cNvSpPr>
              <a:spLocks noChangeShapeType="1"/>
            </p:cNvSpPr>
            <p:nvPr/>
          </p:nvSpPr>
          <p:spPr bwMode="auto">
            <a:xfrm flipH="1" flipV="1">
              <a:off x="1432" y="1613"/>
              <a:ext cx="22" cy="6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5" name="Line 119"/>
            <p:cNvSpPr>
              <a:spLocks noChangeShapeType="1"/>
            </p:cNvSpPr>
            <p:nvPr/>
          </p:nvSpPr>
          <p:spPr bwMode="auto">
            <a:xfrm flipH="1" flipV="1">
              <a:off x="1450" y="1612"/>
              <a:ext cx="21" cy="6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6" name="Line 120"/>
            <p:cNvSpPr>
              <a:spLocks noChangeShapeType="1"/>
            </p:cNvSpPr>
            <p:nvPr/>
          </p:nvSpPr>
          <p:spPr bwMode="auto">
            <a:xfrm flipH="1" flipV="1">
              <a:off x="1466" y="1608"/>
              <a:ext cx="21" cy="6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7" name="Line 121"/>
            <p:cNvSpPr>
              <a:spLocks noChangeShapeType="1"/>
            </p:cNvSpPr>
            <p:nvPr/>
          </p:nvSpPr>
          <p:spPr bwMode="auto">
            <a:xfrm flipH="1" flipV="1">
              <a:off x="1481" y="1607"/>
              <a:ext cx="22" cy="6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8" name="Line 122"/>
            <p:cNvSpPr>
              <a:spLocks noChangeShapeType="1"/>
            </p:cNvSpPr>
            <p:nvPr/>
          </p:nvSpPr>
          <p:spPr bwMode="auto">
            <a:xfrm flipH="1" flipV="1">
              <a:off x="1498" y="1607"/>
              <a:ext cx="25" cy="6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39" name="Line 123"/>
            <p:cNvSpPr>
              <a:spLocks noChangeShapeType="1"/>
            </p:cNvSpPr>
            <p:nvPr/>
          </p:nvSpPr>
          <p:spPr bwMode="auto">
            <a:xfrm flipH="1" flipV="1">
              <a:off x="1512" y="1604"/>
              <a:ext cx="26" cy="6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0" name="Line 124"/>
            <p:cNvSpPr>
              <a:spLocks noChangeShapeType="1"/>
            </p:cNvSpPr>
            <p:nvPr/>
          </p:nvSpPr>
          <p:spPr bwMode="auto">
            <a:xfrm flipH="1" flipV="1">
              <a:off x="1531" y="1604"/>
              <a:ext cx="24" cy="6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1" name="Line 125"/>
            <p:cNvSpPr>
              <a:spLocks noChangeShapeType="1"/>
            </p:cNvSpPr>
            <p:nvPr/>
          </p:nvSpPr>
          <p:spPr bwMode="auto">
            <a:xfrm flipH="1" flipV="1">
              <a:off x="1547" y="1604"/>
              <a:ext cx="25" cy="63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2" name="Line 126"/>
            <p:cNvSpPr>
              <a:spLocks noChangeShapeType="1"/>
            </p:cNvSpPr>
            <p:nvPr/>
          </p:nvSpPr>
          <p:spPr bwMode="auto">
            <a:xfrm flipH="1" flipV="1">
              <a:off x="1563" y="1600"/>
              <a:ext cx="27" cy="66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3" name="Line 127"/>
            <p:cNvSpPr>
              <a:spLocks noChangeShapeType="1"/>
            </p:cNvSpPr>
            <p:nvPr/>
          </p:nvSpPr>
          <p:spPr bwMode="auto">
            <a:xfrm flipH="1" flipV="1">
              <a:off x="1579" y="1601"/>
              <a:ext cx="27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4" name="Line 128"/>
            <p:cNvSpPr>
              <a:spLocks noChangeShapeType="1"/>
            </p:cNvSpPr>
            <p:nvPr/>
          </p:nvSpPr>
          <p:spPr bwMode="auto">
            <a:xfrm flipH="1" flipV="1">
              <a:off x="1596" y="1600"/>
              <a:ext cx="27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5" name="Line 129"/>
            <p:cNvSpPr>
              <a:spLocks noChangeShapeType="1"/>
            </p:cNvSpPr>
            <p:nvPr/>
          </p:nvSpPr>
          <p:spPr bwMode="auto">
            <a:xfrm flipH="1" flipV="1">
              <a:off x="1612" y="1598"/>
              <a:ext cx="29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6" name="Line 130"/>
            <p:cNvSpPr>
              <a:spLocks noChangeShapeType="1"/>
            </p:cNvSpPr>
            <p:nvPr/>
          </p:nvSpPr>
          <p:spPr bwMode="auto">
            <a:xfrm flipH="1" flipV="1">
              <a:off x="1628" y="1596"/>
              <a:ext cx="29" cy="6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7" name="Line 131"/>
            <p:cNvSpPr>
              <a:spLocks noChangeShapeType="1"/>
            </p:cNvSpPr>
            <p:nvPr/>
          </p:nvSpPr>
          <p:spPr bwMode="auto">
            <a:xfrm flipH="1" flipV="1">
              <a:off x="1662" y="1597"/>
              <a:ext cx="19" cy="3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8" name="Line 132"/>
            <p:cNvSpPr>
              <a:spLocks noChangeShapeType="1"/>
            </p:cNvSpPr>
            <p:nvPr/>
          </p:nvSpPr>
          <p:spPr bwMode="auto">
            <a:xfrm flipH="1" flipV="1">
              <a:off x="1416" y="1613"/>
              <a:ext cx="20" cy="66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49" name="Line 133"/>
            <p:cNvSpPr>
              <a:spLocks noChangeShapeType="1"/>
            </p:cNvSpPr>
            <p:nvPr/>
          </p:nvSpPr>
          <p:spPr bwMode="auto">
            <a:xfrm flipH="1" flipV="1">
              <a:off x="1643" y="1595"/>
              <a:ext cx="30" cy="6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50" name="Line 134"/>
            <p:cNvSpPr>
              <a:spLocks noChangeShapeType="1"/>
            </p:cNvSpPr>
            <p:nvPr/>
          </p:nvSpPr>
          <p:spPr bwMode="auto">
            <a:xfrm flipH="1">
              <a:off x="1385" y="1605"/>
              <a:ext cx="297" cy="2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51" name="Line 135"/>
            <p:cNvSpPr>
              <a:spLocks noChangeShapeType="1"/>
            </p:cNvSpPr>
            <p:nvPr/>
          </p:nvSpPr>
          <p:spPr bwMode="auto">
            <a:xfrm flipH="1">
              <a:off x="1389" y="1620"/>
              <a:ext cx="300" cy="28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52" name="Line 136"/>
            <p:cNvSpPr>
              <a:spLocks noChangeShapeType="1"/>
            </p:cNvSpPr>
            <p:nvPr/>
          </p:nvSpPr>
          <p:spPr bwMode="auto">
            <a:xfrm flipH="1">
              <a:off x="1433" y="1640"/>
              <a:ext cx="233" cy="2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0953" name="Group 137"/>
            <p:cNvGrpSpPr>
              <a:grpSpLocks/>
            </p:cNvGrpSpPr>
            <p:nvPr/>
          </p:nvGrpSpPr>
          <p:grpSpPr bwMode="auto">
            <a:xfrm>
              <a:off x="1440" y="1200"/>
              <a:ext cx="193" cy="193"/>
              <a:chOff x="1440" y="1200"/>
              <a:chExt cx="193" cy="193"/>
            </a:xfrm>
          </p:grpSpPr>
          <p:grpSp>
            <p:nvGrpSpPr>
              <p:cNvPr id="930954" name="Group 138"/>
              <p:cNvGrpSpPr>
                <a:grpSpLocks/>
              </p:cNvGrpSpPr>
              <p:nvPr/>
            </p:nvGrpSpPr>
            <p:grpSpPr bwMode="auto">
              <a:xfrm>
                <a:off x="1440" y="1200"/>
                <a:ext cx="193" cy="193"/>
                <a:chOff x="1440" y="1200"/>
                <a:chExt cx="193" cy="193"/>
              </a:xfrm>
            </p:grpSpPr>
            <p:sp>
              <p:nvSpPr>
                <p:cNvPr id="930955" name="Rectangle 139"/>
                <p:cNvSpPr>
                  <a:spLocks noChangeArrowheads="1"/>
                </p:cNvSpPr>
                <p:nvPr/>
              </p:nvSpPr>
              <p:spPr bwMode="auto">
                <a:xfrm>
                  <a:off x="1442" y="1203"/>
                  <a:ext cx="188" cy="187"/>
                </a:xfrm>
                <a:prstGeom prst="rect">
                  <a:avLst/>
                </a:prstGeom>
                <a:solidFill>
                  <a:srgbClr val="3F3F3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956" name="Freeform 140"/>
                <p:cNvSpPr>
                  <a:spLocks/>
                </p:cNvSpPr>
                <p:nvPr/>
              </p:nvSpPr>
              <p:spPr bwMode="auto">
                <a:xfrm>
                  <a:off x="1448" y="1211"/>
                  <a:ext cx="177" cy="171"/>
                </a:xfrm>
                <a:custGeom>
                  <a:avLst/>
                  <a:gdLst>
                    <a:gd name="T0" fmla="*/ 0 w 177"/>
                    <a:gd name="T1" fmla="*/ 0 h 171"/>
                    <a:gd name="T2" fmla="*/ 176 w 177"/>
                    <a:gd name="T3" fmla="*/ 0 h 171"/>
                    <a:gd name="T4" fmla="*/ 176 w 177"/>
                    <a:gd name="T5" fmla="*/ 170 h 171"/>
                    <a:gd name="T6" fmla="*/ 0 w 177"/>
                    <a:gd name="T7" fmla="*/ 170 h 171"/>
                    <a:gd name="T8" fmla="*/ 0 w 177"/>
                    <a:gd name="T9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7" h="171">
                      <a:moveTo>
                        <a:pt x="0" y="0"/>
                      </a:moveTo>
                      <a:lnTo>
                        <a:pt x="176" y="0"/>
                      </a:lnTo>
                      <a:lnTo>
                        <a:pt x="176" y="170"/>
                      </a:lnTo>
                      <a:lnTo>
                        <a:pt x="0" y="17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957" name="Freeform 141"/>
                <p:cNvSpPr>
                  <a:spLocks/>
                </p:cNvSpPr>
                <p:nvPr/>
              </p:nvSpPr>
              <p:spPr bwMode="auto">
                <a:xfrm>
                  <a:off x="1440" y="1200"/>
                  <a:ext cx="9" cy="193"/>
                </a:xfrm>
                <a:custGeom>
                  <a:avLst/>
                  <a:gdLst>
                    <a:gd name="T0" fmla="*/ 0 w 9"/>
                    <a:gd name="T1" fmla="*/ 0 h 193"/>
                    <a:gd name="T2" fmla="*/ 8 w 9"/>
                    <a:gd name="T3" fmla="*/ 11 h 193"/>
                    <a:gd name="T4" fmla="*/ 8 w 9"/>
                    <a:gd name="T5" fmla="*/ 181 h 193"/>
                    <a:gd name="T6" fmla="*/ 0 w 9"/>
                    <a:gd name="T7" fmla="*/ 192 h 193"/>
                    <a:gd name="T8" fmla="*/ 0 w 9"/>
                    <a:gd name="T9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3">
                      <a:moveTo>
                        <a:pt x="0" y="0"/>
                      </a:moveTo>
                      <a:lnTo>
                        <a:pt x="8" y="11"/>
                      </a:lnTo>
                      <a:lnTo>
                        <a:pt x="8" y="181"/>
                      </a:lnTo>
                      <a:lnTo>
                        <a:pt x="0" y="19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5F5F5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958" name="Freeform 142"/>
                <p:cNvSpPr>
                  <a:spLocks/>
                </p:cNvSpPr>
                <p:nvPr/>
              </p:nvSpPr>
              <p:spPr bwMode="auto">
                <a:xfrm>
                  <a:off x="1624" y="1200"/>
                  <a:ext cx="9" cy="193"/>
                </a:xfrm>
                <a:custGeom>
                  <a:avLst/>
                  <a:gdLst>
                    <a:gd name="T0" fmla="*/ 8 w 9"/>
                    <a:gd name="T1" fmla="*/ 0 h 193"/>
                    <a:gd name="T2" fmla="*/ 0 w 9"/>
                    <a:gd name="T3" fmla="*/ 11 h 193"/>
                    <a:gd name="T4" fmla="*/ 0 w 9"/>
                    <a:gd name="T5" fmla="*/ 181 h 193"/>
                    <a:gd name="T6" fmla="*/ 8 w 9"/>
                    <a:gd name="T7" fmla="*/ 192 h 193"/>
                    <a:gd name="T8" fmla="*/ 8 w 9"/>
                    <a:gd name="T9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3">
                      <a:moveTo>
                        <a:pt x="8" y="0"/>
                      </a:moveTo>
                      <a:lnTo>
                        <a:pt x="0" y="11"/>
                      </a:lnTo>
                      <a:lnTo>
                        <a:pt x="0" y="181"/>
                      </a:lnTo>
                      <a:lnTo>
                        <a:pt x="8" y="192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rgbClr val="5F5F5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959" name="Freeform 143"/>
                <p:cNvSpPr>
                  <a:spLocks/>
                </p:cNvSpPr>
                <p:nvPr/>
              </p:nvSpPr>
              <p:spPr bwMode="auto">
                <a:xfrm>
                  <a:off x="1440" y="1381"/>
                  <a:ext cx="193" cy="12"/>
                </a:xfrm>
                <a:custGeom>
                  <a:avLst/>
                  <a:gdLst>
                    <a:gd name="T0" fmla="*/ 0 w 193"/>
                    <a:gd name="T1" fmla="*/ 11 h 12"/>
                    <a:gd name="T2" fmla="*/ 8 w 193"/>
                    <a:gd name="T3" fmla="*/ 0 h 12"/>
                    <a:gd name="T4" fmla="*/ 184 w 193"/>
                    <a:gd name="T5" fmla="*/ 0 h 12"/>
                    <a:gd name="T6" fmla="*/ 192 w 193"/>
                    <a:gd name="T7" fmla="*/ 11 h 12"/>
                    <a:gd name="T8" fmla="*/ 0 w 193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3" h="12">
                      <a:moveTo>
                        <a:pt x="0" y="11"/>
                      </a:moveTo>
                      <a:lnTo>
                        <a:pt x="8" y="0"/>
                      </a:lnTo>
                      <a:lnTo>
                        <a:pt x="184" y="0"/>
                      </a:lnTo>
                      <a:lnTo>
                        <a:pt x="192" y="11"/>
                      </a:lnTo>
                      <a:lnTo>
                        <a:pt x="0" y="11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930960" name="Object 144"/>
              <p:cNvGraphicFramePr>
                <a:graphicFrameLocks/>
              </p:cNvGraphicFramePr>
              <p:nvPr/>
            </p:nvGraphicFramePr>
            <p:xfrm>
              <a:off x="1472" y="1242"/>
              <a:ext cx="146" cy="1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4" imgW="4519440" imgH="3466800" progId="MS_ClipArt_Gallery.5">
                      <p:embed/>
                    </p:oleObj>
                  </mc:Choice>
                  <mc:Fallback>
                    <p:oleObj name="Clip" r:id="rId4" imgW="4519440" imgH="3466800" progId="MS_ClipArt_Gallery.5">
                      <p:embed/>
                      <p:pic>
                        <p:nvPicPr>
                          <p:cNvPr id="0" name="Object 144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2" y="1242"/>
                            <a:ext cx="146" cy="14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930961" name="Rectangle 145"/>
          <p:cNvSpPr>
            <a:spLocks noChangeArrowheads="1"/>
          </p:cNvSpPr>
          <p:nvPr/>
        </p:nvSpPr>
        <p:spPr bwMode="auto">
          <a:xfrm>
            <a:off x="241300" y="3163888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800" i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Live Feed</a:t>
            </a:r>
          </a:p>
        </p:txBody>
      </p:sp>
      <p:sp>
        <p:nvSpPr>
          <p:cNvPr id="930962" name="Rectangle 146"/>
          <p:cNvSpPr>
            <a:spLocks noChangeArrowheads="1"/>
          </p:cNvSpPr>
          <p:nvPr/>
        </p:nvSpPr>
        <p:spPr bwMode="auto">
          <a:xfrm>
            <a:off x="1206500" y="4294188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Media Encoder</a:t>
            </a:r>
            <a:r>
              <a:rPr lang="en-US" sz="1800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</a:t>
            </a:r>
          </a:p>
        </p:txBody>
      </p:sp>
      <p:sp>
        <p:nvSpPr>
          <p:cNvPr id="930963" name="Rectangle 147"/>
          <p:cNvSpPr>
            <a:spLocks noChangeArrowheads="1"/>
          </p:cNvSpPr>
          <p:nvPr/>
        </p:nvSpPr>
        <p:spPr bwMode="auto">
          <a:xfrm>
            <a:off x="3892550" y="3597275"/>
            <a:ext cx="63500" cy="66675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964" name="Rectangle 148"/>
          <p:cNvSpPr>
            <a:spLocks noChangeArrowheads="1"/>
          </p:cNvSpPr>
          <p:nvPr/>
        </p:nvSpPr>
        <p:spPr bwMode="auto">
          <a:xfrm>
            <a:off x="3978275" y="3597275"/>
            <a:ext cx="63500" cy="66675"/>
          </a:xfrm>
          <a:prstGeom prst="rect">
            <a:avLst/>
          </a:prstGeom>
          <a:solidFill>
            <a:srgbClr val="776F6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965" name="Rectangle 149"/>
          <p:cNvSpPr>
            <a:spLocks noChangeArrowheads="1"/>
          </p:cNvSpPr>
          <p:nvPr/>
        </p:nvSpPr>
        <p:spPr bwMode="auto">
          <a:xfrm>
            <a:off x="4062413" y="3597275"/>
            <a:ext cx="65087" cy="66675"/>
          </a:xfrm>
          <a:prstGeom prst="rect">
            <a:avLst/>
          </a:prstGeom>
          <a:solidFill>
            <a:srgbClr val="E6D7C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966" name="Freeform 150"/>
          <p:cNvSpPr>
            <a:spLocks/>
          </p:cNvSpPr>
          <p:nvPr/>
        </p:nvSpPr>
        <p:spPr bwMode="auto">
          <a:xfrm>
            <a:off x="4095750" y="3735388"/>
            <a:ext cx="454025" cy="146050"/>
          </a:xfrm>
          <a:custGeom>
            <a:avLst/>
            <a:gdLst>
              <a:gd name="T0" fmla="*/ 16 w 286"/>
              <a:gd name="T1" fmla="*/ 0 h 92"/>
              <a:gd name="T2" fmla="*/ 258 w 286"/>
              <a:gd name="T3" fmla="*/ 1 h 92"/>
              <a:gd name="T4" fmla="*/ 285 w 286"/>
              <a:gd name="T5" fmla="*/ 91 h 92"/>
              <a:gd name="T6" fmla="*/ 0 w 286"/>
              <a:gd name="T7" fmla="*/ 91 h 92"/>
              <a:gd name="T8" fmla="*/ 16 w 286"/>
              <a:gd name="T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6" h="92">
                <a:moveTo>
                  <a:pt x="16" y="0"/>
                </a:moveTo>
                <a:lnTo>
                  <a:pt x="258" y="1"/>
                </a:lnTo>
                <a:lnTo>
                  <a:pt x="285" y="91"/>
                </a:lnTo>
                <a:lnTo>
                  <a:pt x="0" y="91"/>
                </a:lnTo>
                <a:lnTo>
                  <a:pt x="16" y="0"/>
                </a:ln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67" name="Rectangle 151"/>
          <p:cNvSpPr>
            <a:spLocks noChangeArrowheads="1"/>
          </p:cNvSpPr>
          <p:nvPr/>
        </p:nvSpPr>
        <p:spPr bwMode="auto">
          <a:xfrm>
            <a:off x="4095750" y="3879850"/>
            <a:ext cx="452438" cy="15875"/>
          </a:xfrm>
          <a:prstGeom prst="rect">
            <a:avLst/>
          </a:prstGeom>
          <a:solidFill>
            <a:srgbClr val="73737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968" name="Oval 152"/>
          <p:cNvSpPr>
            <a:spLocks noChangeArrowheads="1"/>
          </p:cNvSpPr>
          <p:nvPr/>
        </p:nvSpPr>
        <p:spPr bwMode="auto">
          <a:xfrm>
            <a:off x="4213225" y="3730625"/>
            <a:ext cx="217488" cy="100013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0969" name="Freeform 153"/>
          <p:cNvSpPr>
            <a:spLocks/>
          </p:cNvSpPr>
          <p:nvPr/>
        </p:nvSpPr>
        <p:spPr bwMode="auto">
          <a:xfrm>
            <a:off x="4030663" y="3325813"/>
            <a:ext cx="36512" cy="457200"/>
          </a:xfrm>
          <a:custGeom>
            <a:avLst/>
            <a:gdLst>
              <a:gd name="T0" fmla="*/ 17 w 23"/>
              <a:gd name="T1" fmla="*/ 0 h 288"/>
              <a:gd name="T2" fmla="*/ 0 w 23"/>
              <a:gd name="T3" fmla="*/ 9 h 288"/>
              <a:gd name="T4" fmla="*/ 0 w 23"/>
              <a:gd name="T5" fmla="*/ 242 h 288"/>
              <a:gd name="T6" fmla="*/ 22 w 23"/>
              <a:gd name="T7" fmla="*/ 287 h 288"/>
              <a:gd name="T8" fmla="*/ 17 w 23"/>
              <a:gd name="T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88">
                <a:moveTo>
                  <a:pt x="17" y="0"/>
                </a:moveTo>
                <a:lnTo>
                  <a:pt x="0" y="9"/>
                </a:lnTo>
                <a:lnTo>
                  <a:pt x="0" y="242"/>
                </a:lnTo>
                <a:lnTo>
                  <a:pt x="22" y="287"/>
                </a:lnTo>
                <a:lnTo>
                  <a:pt x="17" y="0"/>
                </a:lnTo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0" name="Freeform 154"/>
          <p:cNvSpPr>
            <a:spLocks/>
          </p:cNvSpPr>
          <p:nvPr/>
        </p:nvSpPr>
        <p:spPr bwMode="auto">
          <a:xfrm>
            <a:off x="4081463" y="3324225"/>
            <a:ext cx="531812" cy="500063"/>
          </a:xfrm>
          <a:custGeom>
            <a:avLst/>
            <a:gdLst>
              <a:gd name="T0" fmla="*/ 334 w 335"/>
              <a:gd name="T1" fmla="*/ 280 h 315"/>
              <a:gd name="T2" fmla="*/ 0 w 335"/>
              <a:gd name="T3" fmla="*/ 314 h 315"/>
              <a:gd name="T4" fmla="*/ 0 w 335"/>
              <a:gd name="T5" fmla="*/ 14 h 315"/>
              <a:gd name="T6" fmla="*/ 334 w 335"/>
              <a:gd name="T7" fmla="*/ 0 h 315"/>
              <a:gd name="T8" fmla="*/ 334 w 335"/>
              <a:gd name="T9" fmla="*/ 280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5" h="315">
                <a:moveTo>
                  <a:pt x="334" y="280"/>
                </a:moveTo>
                <a:lnTo>
                  <a:pt x="0" y="314"/>
                </a:lnTo>
                <a:lnTo>
                  <a:pt x="0" y="14"/>
                </a:lnTo>
                <a:lnTo>
                  <a:pt x="334" y="0"/>
                </a:lnTo>
                <a:lnTo>
                  <a:pt x="334" y="280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1" name="Freeform 155"/>
          <p:cNvSpPr>
            <a:spLocks/>
          </p:cNvSpPr>
          <p:nvPr/>
        </p:nvSpPr>
        <p:spPr bwMode="auto">
          <a:xfrm>
            <a:off x="4122738" y="3341688"/>
            <a:ext cx="431800" cy="403225"/>
          </a:xfrm>
          <a:custGeom>
            <a:avLst/>
            <a:gdLst>
              <a:gd name="T0" fmla="*/ 261 w 272"/>
              <a:gd name="T1" fmla="*/ 0 h 254"/>
              <a:gd name="T2" fmla="*/ 262 w 272"/>
              <a:gd name="T3" fmla="*/ 3 h 254"/>
              <a:gd name="T4" fmla="*/ 264 w 272"/>
              <a:gd name="T5" fmla="*/ 9 h 254"/>
              <a:gd name="T6" fmla="*/ 265 w 272"/>
              <a:gd name="T7" fmla="*/ 16 h 254"/>
              <a:gd name="T8" fmla="*/ 266 w 272"/>
              <a:gd name="T9" fmla="*/ 28 h 254"/>
              <a:gd name="T10" fmla="*/ 268 w 272"/>
              <a:gd name="T11" fmla="*/ 41 h 254"/>
              <a:gd name="T12" fmla="*/ 269 w 272"/>
              <a:gd name="T13" fmla="*/ 55 h 254"/>
              <a:gd name="T14" fmla="*/ 269 w 272"/>
              <a:gd name="T15" fmla="*/ 73 h 254"/>
              <a:gd name="T16" fmla="*/ 269 w 272"/>
              <a:gd name="T17" fmla="*/ 90 h 254"/>
              <a:gd name="T18" fmla="*/ 271 w 272"/>
              <a:gd name="T19" fmla="*/ 107 h 254"/>
              <a:gd name="T20" fmla="*/ 271 w 272"/>
              <a:gd name="T21" fmla="*/ 126 h 254"/>
              <a:gd name="T22" fmla="*/ 269 w 272"/>
              <a:gd name="T23" fmla="*/ 145 h 254"/>
              <a:gd name="T24" fmla="*/ 269 w 272"/>
              <a:gd name="T25" fmla="*/ 162 h 254"/>
              <a:gd name="T26" fmla="*/ 269 w 272"/>
              <a:gd name="T27" fmla="*/ 180 h 254"/>
              <a:gd name="T28" fmla="*/ 268 w 272"/>
              <a:gd name="T29" fmla="*/ 194 h 254"/>
              <a:gd name="T30" fmla="*/ 266 w 272"/>
              <a:gd name="T31" fmla="*/ 207 h 254"/>
              <a:gd name="T32" fmla="*/ 265 w 272"/>
              <a:gd name="T33" fmla="*/ 217 h 254"/>
              <a:gd name="T34" fmla="*/ 264 w 272"/>
              <a:gd name="T35" fmla="*/ 226 h 254"/>
              <a:gd name="T36" fmla="*/ 262 w 272"/>
              <a:gd name="T37" fmla="*/ 232 h 254"/>
              <a:gd name="T38" fmla="*/ 251 w 272"/>
              <a:gd name="T39" fmla="*/ 235 h 254"/>
              <a:gd name="T40" fmla="*/ 242 w 272"/>
              <a:gd name="T41" fmla="*/ 236 h 254"/>
              <a:gd name="T42" fmla="*/ 231 w 272"/>
              <a:gd name="T43" fmla="*/ 239 h 254"/>
              <a:gd name="T44" fmla="*/ 221 w 272"/>
              <a:gd name="T45" fmla="*/ 240 h 254"/>
              <a:gd name="T46" fmla="*/ 208 w 272"/>
              <a:gd name="T47" fmla="*/ 242 h 254"/>
              <a:gd name="T48" fmla="*/ 195 w 272"/>
              <a:gd name="T49" fmla="*/ 243 h 254"/>
              <a:gd name="T50" fmla="*/ 181 w 272"/>
              <a:gd name="T51" fmla="*/ 245 h 254"/>
              <a:gd name="T52" fmla="*/ 167 w 272"/>
              <a:gd name="T53" fmla="*/ 246 h 254"/>
              <a:gd name="T54" fmla="*/ 152 w 272"/>
              <a:gd name="T55" fmla="*/ 248 h 254"/>
              <a:gd name="T56" fmla="*/ 138 w 272"/>
              <a:gd name="T57" fmla="*/ 249 h 254"/>
              <a:gd name="T58" fmla="*/ 124 w 272"/>
              <a:gd name="T59" fmla="*/ 249 h 254"/>
              <a:gd name="T60" fmla="*/ 110 w 272"/>
              <a:gd name="T61" fmla="*/ 251 h 254"/>
              <a:gd name="T62" fmla="*/ 95 w 272"/>
              <a:gd name="T63" fmla="*/ 251 h 254"/>
              <a:gd name="T64" fmla="*/ 81 w 272"/>
              <a:gd name="T65" fmla="*/ 252 h 254"/>
              <a:gd name="T66" fmla="*/ 67 w 272"/>
              <a:gd name="T67" fmla="*/ 252 h 254"/>
              <a:gd name="T68" fmla="*/ 53 w 272"/>
              <a:gd name="T69" fmla="*/ 253 h 254"/>
              <a:gd name="T70" fmla="*/ 38 w 272"/>
              <a:gd name="T71" fmla="*/ 252 h 254"/>
              <a:gd name="T72" fmla="*/ 24 w 272"/>
              <a:gd name="T73" fmla="*/ 251 h 254"/>
              <a:gd name="T74" fmla="*/ 10 w 272"/>
              <a:gd name="T75" fmla="*/ 251 h 254"/>
              <a:gd name="T76" fmla="*/ 9 w 272"/>
              <a:gd name="T77" fmla="*/ 246 h 254"/>
              <a:gd name="T78" fmla="*/ 6 w 272"/>
              <a:gd name="T79" fmla="*/ 242 h 254"/>
              <a:gd name="T80" fmla="*/ 4 w 272"/>
              <a:gd name="T81" fmla="*/ 235 h 254"/>
              <a:gd name="T82" fmla="*/ 3 w 272"/>
              <a:gd name="T83" fmla="*/ 226 h 254"/>
              <a:gd name="T84" fmla="*/ 3 w 272"/>
              <a:gd name="T85" fmla="*/ 213 h 254"/>
              <a:gd name="T86" fmla="*/ 1 w 272"/>
              <a:gd name="T87" fmla="*/ 198 h 254"/>
              <a:gd name="T88" fmla="*/ 0 w 272"/>
              <a:gd name="T89" fmla="*/ 184 h 254"/>
              <a:gd name="T90" fmla="*/ 0 w 272"/>
              <a:gd name="T91" fmla="*/ 167 h 254"/>
              <a:gd name="T92" fmla="*/ 0 w 272"/>
              <a:gd name="T93" fmla="*/ 148 h 254"/>
              <a:gd name="T94" fmla="*/ 0 w 272"/>
              <a:gd name="T95" fmla="*/ 130 h 254"/>
              <a:gd name="T96" fmla="*/ 0 w 272"/>
              <a:gd name="T97" fmla="*/ 112 h 254"/>
              <a:gd name="T98" fmla="*/ 0 w 272"/>
              <a:gd name="T99" fmla="*/ 93 h 254"/>
              <a:gd name="T100" fmla="*/ 0 w 272"/>
              <a:gd name="T101" fmla="*/ 77 h 254"/>
              <a:gd name="T102" fmla="*/ 1 w 272"/>
              <a:gd name="T103" fmla="*/ 61 h 254"/>
              <a:gd name="T104" fmla="*/ 3 w 272"/>
              <a:gd name="T105" fmla="*/ 47 h 254"/>
              <a:gd name="T106" fmla="*/ 3 w 272"/>
              <a:gd name="T107" fmla="*/ 35 h 254"/>
              <a:gd name="T108" fmla="*/ 4 w 272"/>
              <a:gd name="T109" fmla="*/ 25 h 254"/>
              <a:gd name="T110" fmla="*/ 6 w 272"/>
              <a:gd name="T111" fmla="*/ 18 h 254"/>
              <a:gd name="T112" fmla="*/ 9 w 272"/>
              <a:gd name="T113" fmla="*/ 13 h 254"/>
              <a:gd name="T114" fmla="*/ 10 w 272"/>
              <a:gd name="T115" fmla="*/ 12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72" h="254">
                <a:moveTo>
                  <a:pt x="261" y="0"/>
                </a:moveTo>
                <a:lnTo>
                  <a:pt x="261" y="0"/>
                </a:lnTo>
                <a:lnTo>
                  <a:pt x="262" y="2"/>
                </a:lnTo>
                <a:lnTo>
                  <a:pt x="262" y="3"/>
                </a:lnTo>
                <a:lnTo>
                  <a:pt x="264" y="6"/>
                </a:lnTo>
                <a:lnTo>
                  <a:pt x="264" y="9"/>
                </a:lnTo>
                <a:lnTo>
                  <a:pt x="265" y="12"/>
                </a:lnTo>
                <a:lnTo>
                  <a:pt x="265" y="16"/>
                </a:lnTo>
                <a:lnTo>
                  <a:pt x="266" y="22"/>
                </a:lnTo>
                <a:lnTo>
                  <a:pt x="266" y="28"/>
                </a:lnTo>
                <a:lnTo>
                  <a:pt x="268" y="34"/>
                </a:lnTo>
                <a:lnTo>
                  <a:pt x="268" y="41"/>
                </a:lnTo>
                <a:lnTo>
                  <a:pt x="268" y="48"/>
                </a:lnTo>
                <a:lnTo>
                  <a:pt x="269" y="55"/>
                </a:lnTo>
                <a:lnTo>
                  <a:pt x="269" y="64"/>
                </a:lnTo>
                <a:lnTo>
                  <a:pt x="269" y="73"/>
                </a:lnTo>
                <a:lnTo>
                  <a:pt x="269" y="80"/>
                </a:lnTo>
                <a:lnTo>
                  <a:pt x="269" y="90"/>
                </a:lnTo>
                <a:lnTo>
                  <a:pt x="271" y="99"/>
                </a:lnTo>
                <a:lnTo>
                  <a:pt x="271" y="107"/>
                </a:lnTo>
                <a:lnTo>
                  <a:pt x="271" y="117"/>
                </a:lnTo>
                <a:lnTo>
                  <a:pt x="271" y="126"/>
                </a:lnTo>
                <a:lnTo>
                  <a:pt x="271" y="136"/>
                </a:lnTo>
                <a:lnTo>
                  <a:pt x="269" y="145"/>
                </a:lnTo>
                <a:lnTo>
                  <a:pt x="269" y="154"/>
                </a:lnTo>
                <a:lnTo>
                  <a:pt x="269" y="162"/>
                </a:lnTo>
                <a:lnTo>
                  <a:pt x="269" y="171"/>
                </a:lnTo>
                <a:lnTo>
                  <a:pt x="269" y="180"/>
                </a:lnTo>
                <a:lnTo>
                  <a:pt x="268" y="187"/>
                </a:lnTo>
                <a:lnTo>
                  <a:pt x="268" y="194"/>
                </a:lnTo>
                <a:lnTo>
                  <a:pt x="268" y="201"/>
                </a:lnTo>
                <a:lnTo>
                  <a:pt x="266" y="207"/>
                </a:lnTo>
                <a:lnTo>
                  <a:pt x="266" y="213"/>
                </a:lnTo>
                <a:lnTo>
                  <a:pt x="265" y="217"/>
                </a:lnTo>
                <a:lnTo>
                  <a:pt x="265" y="223"/>
                </a:lnTo>
                <a:lnTo>
                  <a:pt x="264" y="226"/>
                </a:lnTo>
                <a:lnTo>
                  <a:pt x="262" y="229"/>
                </a:lnTo>
                <a:lnTo>
                  <a:pt x="262" y="232"/>
                </a:lnTo>
                <a:lnTo>
                  <a:pt x="255" y="233"/>
                </a:lnTo>
                <a:lnTo>
                  <a:pt x="251" y="235"/>
                </a:lnTo>
                <a:lnTo>
                  <a:pt x="246" y="236"/>
                </a:lnTo>
                <a:lnTo>
                  <a:pt x="242" y="236"/>
                </a:lnTo>
                <a:lnTo>
                  <a:pt x="239" y="238"/>
                </a:lnTo>
                <a:lnTo>
                  <a:pt x="231" y="239"/>
                </a:lnTo>
                <a:lnTo>
                  <a:pt x="228" y="239"/>
                </a:lnTo>
                <a:lnTo>
                  <a:pt x="221" y="240"/>
                </a:lnTo>
                <a:lnTo>
                  <a:pt x="215" y="242"/>
                </a:lnTo>
                <a:lnTo>
                  <a:pt x="208" y="242"/>
                </a:lnTo>
                <a:lnTo>
                  <a:pt x="202" y="243"/>
                </a:lnTo>
                <a:lnTo>
                  <a:pt x="195" y="243"/>
                </a:lnTo>
                <a:lnTo>
                  <a:pt x="188" y="245"/>
                </a:lnTo>
                <a:lnTo>
                  <a:pt x="181" y="245"/>
                </a:lnTo>
                <a:lnTo>
                  <a:pt x="174" y="246"/>
                </a:lnTo>
                <a:lnTo>
                  <a:pt x="167" y="246"/>
                </a:lnTo>
                <a:lnTo>
                  <a:pt x="160" y="248"/>
                </a:lnTo>
                <a:lnTo>
                  <a:pt x="152" y="248"/>
                </a:lnTo>
                <a:lnTo>
                  <a:pt x="145" y="249"/>
                </a:lnTo>
                <a:lnTo>
                  <a:pt x="138" y="249"/>
                </a:lnTo>
                <a:lnTo>
                  <a:pt x="131" y="249"/>
                </a:lnTo>
                <a:lnTo>
                  <a:pt x="124" y="249"/>
                </a:lnTo>
                <a:lnTo>
                  <a:pt x="117" y="251"/>
                </a:lnTo>
                <a:lnTo>
                  <a:pt x="110" y="251"/>
                </a:lnTo>
                <a:lnTo>
                  <a:pt x="103" y="251"/>
                </a:lnTo>
                <a:lnTo>
                  <a:pt x="95" y="251"/>
                </a:lnTo>
                <a:lnTo>
                  <a:pt x="88" y="251"/>
                </a:lnTo>
                <a:lnTo>
                  <a:pt x="81" y="252"/>
                </a:lnTo>
                <a:lnTo>
                  <a:pt x="74" y="252"/>
                </a:lnTo>
                <a:lnTo>
                  <a:pt x="67" y="252"/>
                </a:lnTo>
                <a:lnTo>
                  <a:pt x="60" y="252"/>
                </a:lnTo>
                <a:lnTo>
                  <a:pt x="53" y="253"/>
                </a:lnTo>
                <a:lnTo>
                  <a:pt x="46" y="252"/>
                </a:lnTo>
                <a:lnTo>
                  <a:pt x="38" y="252"/>
                </a:lnTo>
                <a:lnTo>
                  <a:pt x="31" y="252"/>
                </a:lnTo>
                <a:lnTo>
                  <a:pt x="24" y="251"/>
                </a:lnTo>
                <a:lnTo>
                  <a:pt x="17" y="251"/>
                </a:lnTo>
                <a:lnTo>
                  <a:pt x="10" y="251"/>
                </a:lnTo>
                <a:lnTo>
                  <a:pt x="9" y="248"/>
                </a:lnTo>
                <a:lnTo>
                  <a:pt x="9" y="246"/>
                </a:lnTo>
                <a:lnTo>
                  <a:pt x="7" y="245"/>
                </a:lnTo>
                <a:lnTo>
                  <a:pt x="6" y="242"/>
                </a:lnTo>
                <a:lnTo>
                  <a:pt x="6" y="239"/>
                </a:lnTo>
                <a:lnTo>
                  <a:pt x="4" y="235"/>
                </a:lnTo>
                <a:lnTo>
                  <a:pt x="4" y="230"/>
                </a:lnTo>
                <a:lnTo>
                  <a:pt x="3" y="226"/>
                </a:lnTo>
                <a:lnTo>
                  <a:pt x="3" y="219"/>
                </a:lnTo>
                <a:lnTo>
                  <a:pt x="3" y="213"/>
                </a:lnTo>
                <a:lnTo>
                  <a:pt x="1" y="206"/>
                </a:lnTo>
                <a:lnTo>
                  <a:pt x="1" y="198"/>
                </a:lnTo>
                <a:lnTo>
                  <a:pt x="1" y="191"/>
                </a:lnTo>
                <a:lnTo>
                  <a:pt x="0" y="184"/>
                </a:lnTo>
                <a:lnTo>
                  <a:pt x="0" y="175"/>
                </a:lnTo>
                <a:lnTo>
                  <a:pt x="0" y="167"/>
                </a:lnTo>
                <a:lnTo>
                  <a:pt x="0" y="157"/>
                </a:lnTo>
                <a:lnTo>
                  <a:pt x="0" y="148"/>
                </a:lnTo>
                <a:lnTo>
                  <a:pt x="0" y="139"/>
                </a:lnTo>
                <a:lnTo>
                  <a:pt x="0" y="130"/>
                </a:lnTo>
                <a:lnTo>
                  <a:pt x="0" y="120"/>
                </a:lnTo>
                <a:lnTo>
                  <a:pt x="0" y="112"/>
                </a:lnTo>
                <a:lnTo>
                  <a:pt x="0" y="103"/>
                </a:lnTo>
                <a:lnTo>
                  <a:pt x="0" y="93"/>
                </a:lnTo>
                <a:lnTo>
                  <a:pt x="0" y="84"/>
                </a:lnTo>
                <a:lnTo>
                  <a:pt x="0" y="77"/>
                </a:lnTo>
                <a:lnTo>
                  <a:pt x="1" y="68"/>
                </a:lnTo>
                <a:lnTo>
                  <a:pt x="1" y="61"/>
                </a:lnTo>
                <a:lnTo>
                  <a:pt x="1" y="54"/>
                </a:lnTo>
                <a:lnTo>
                  <a:pt x="3" y="47"/>
                </a:lnTo>
                <a:lnTo>
                  <a:pt x="3" y="41"/>
                </a:lnTo>
                <a:lnTo>
                  <a:pt x="3" y="35"/>
                </a:lnTo>
                <a:lnTo>
                  <a:pt x="4" y="29"/>
                </a:lnTo>
                <a:lnTo>
                  <a:pt x="4" y="25"/>
                </a:lnTo>
                <a:lnTo>
                  <a:pt x="6" y="21"/>
                </a:lnTo>
                <a:lnTo>
                  <a:pt x="6" y="18"/>
                </a:lnTo>
                <a:lnTo>
                  <a:pt x="7" y="15"/>
                </a:lnTo>
                <a:lnTo>
                  <a:pt x="9" y="13"/>
                </a:lnTo>
                <a:lnTo>
                  <a:pt x="9" y="12"/>
                </a:lnTo>
                <a:lnTo>
                  <a:pt x="10" y="12"/>
                </a:lnTo>
                <a:lnTo>
                  <a:pt x="261" y="0"/>
                </a:lnTo>
              </a:path>
            </a:pathLst>
          </a:custGeom>
          <a:solidFill>
            <a:srgbClr val="1A1A1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2" name="Freeform 156"/>
          <p:cNvSpPr>
            <a:spLocks/>
          </p:cNvSpPr>
          <p:nvPr/>
        </p:nvSpPr>
        <p:spPr bwMode="auto">
          <a:xfrm>
            <a:off x="4057650" y="3294063"/>
            <a:ext cx="555625" cy="53975"/>
          </a:xfrm>
          <a:custGeom>
            <a:avLst/>
            <a:gdLst>
              <a:gd name="T0" fmla="*/ 349 w 350"/>
              <a:gd name="T1" fmla="*/ 19 h 34"/>
              <a:gd name="T2" fmla="*/ 326 w 350"/>
              <a:gd name="T3" fmla="*/ 0 h 34"/>
              <a:gd name="T4" fmla="*/ 0 w 350"/>
              <a:gd name="T5" fmla="*/ 13 h 34"/>
              <a:gd name="T6" fmla="*/ 15 w 350"/>
              <a:gd name="T7" fmla="*/ 33 h 34"/>
              <a:gd name="T8" fmla="*/ 349 w 350"/>
              <a:gd name="T9" fmla="*/ 1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0" h="34">
                <a:moveTo>
                  <a:pt x="349" y="19"/>
                </a:moveTo>
                <a:lnTo>
                  <a:pt x="326" y="0"/>
                </a:lnTo>
                <a:lnTo>
                  <a:pt x="0" y="13"/>
                </a:lnTo>
                <a:lnTo>
                  <a:pt x="15" y="33"/>
                </a:lnTo>
                <a:lnTo>
                  <a:pt x="349" y="19"/>
                </a:lnTo>
              </a:path>
            </a:pathLst>
          </a:cu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3" name="Freeform 157"/>
          <p:cNvSpPr>
            <a:spLocks/>
          </p:cNvSpPr>
          <p:nvPr/>
        </p:nvSpPr>
        <p:spPr bwMode="auto">
          <a:xfrm>
            <a:off x="4057650" y="3314700"/>
            <a:ext cx="25400" cy="509588"/>
          </a:xfrm>
          <a:custGeom>
            <a:avLst/>
            <a:gdLst>
              <a:gd name="T0" fmla="*/ 0 w 16"/>
              <a:gd name="T1" fmla="*/ 0 h 321"/>
              <a:gd name="T2" fmla="*/ 15 w 16"/>
              <a:gd name="T3" fmla="*/ 20 h 321"/>
              <a:gd name="T4" fmla="*/ 15 w 16"/>
              <a:gd name="T5" fmla="*/ 320 h 321"/>
              <a:gd name="T6" fmla="*/ 0 w 16"/>
              <a:gd name="T7" fmla="*/ 292 h 321"/>
              <a:gd name="T8" fmla="*/ 0 w 16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321">
                <a:moveTo>
                  <a:pt x="0" y="0"/>
                </a:moveTo>
                <a:lnTo>
                  <a:pt x="15" y="20"/>
                </a:lnTo>
                <a:lnTo>
                  <a:pt x="15" y="320"/>
                </a:lnTo>
                <a:lnTo>
                  <a:pt x="0" y="292"/>
                </a:lnTo>
                <a:lnTo>
                  <a:pt x="0" y="0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4" name="Freeform 158"/>
          <p:cNvSpPr>
            <a:spLocks/>
          </p:cNvSpPr>
          <p:nvPr/>
        </p:nvSpPr>
        <p:spPr bwMode="auto">
          <a:xfrm>
            <a:off x="4570413" y="3324225"/>
            <a:ext cx="42862" cy="449263"/>
          </a:xfrm>
          <a:custGeom>
            <a:avLst/>
            <a:gdLst>
              <a:gd name="T0" fmla="*/ 26 w 27"/>
              <a:gd name="T1" fmla="*/ 0 h 283"/>
              <a:gd name="T2" fmla="*/ 0 w 27"/>
              <a:gd name="T3" fmla="*/ 16 h 283"/>
              <a:gd name="T4" fmla="*/ 0 w 27"/>
              <a:gd name="T5" fmla="*/ 253 h 283"/>
              <a:gd name="T6" fmla="*/ 26 w 27"/>
              <a:gd name="T7" fmla="*/ 282 h 283"/>
              <a:gd name="T8" fmla="*/ 26 w 27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83">
                <a:moveTo>
                  <a:pt x="26" y="0"/>
                </a:moveTo>
                <a:lnTo>
                  <a:pt x="0" y="16"/>
                </a:lnTo>
                <a:lnTo>
                  <a:pt x="0" y="253"/>
                </a:lnTo>
                <a:lnTo>
                  <a:pt x="26" y="282"/>
                </a:lnTo>
                <a:lnTo>
                  <a:pt x="26" y="0"/>
                </a:lnTo>
              </a:path>
            </a:pathLst>
          </a:custGeom>
          <a:solidFill>
            <a:srgbClr val="BFBFB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5" name="Freeform 159"/>
          <p:cNvSpPr>
            <a:spLocks/>
          </p:cNvSpPr>
          <p:nvPr/>
        </p:nvSpPr>
        <p:spPr bwMode="auto">
          <a:xfrm>
            <a:off x="4081463" y="3725863"/>
            <a:ext cx="531812" cy="98425"/>
          </a:xfrm>
          <a:custGeom>
            <a:avLst/>
            <a:gdLst>
              <a:gd name="T0" fmla="*/ 334 w 335"/>
              <a:gd name="T1" fmla="*/ 27 h 62"/>
              <a:gd name="T2" fmla="*/ 307 w 335"/>
              <a:gd name="T3" fmla="*/ 0 h 62"/>
              <a:gd name="T4" fmla="*/ 26 w 335"/>
              <a:gd name="T5" fmla="*/ 27 h 62"/>
              <a:gd name="T6" fmla="*/ 0 w 335"/>
              <a:gd name="T7" fmla="*/ 61 h 62"/>
              <a:gd name="T8" fmla="*/ 334 w 335"/>
              <a:gd name="T9" fmla="*/ 27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5" h="62">
                <a:moveTo>
                  <a:pt x="334" y="27"/>
                </a:moveTo>
                <a:lnTo>
                  <a:pt x="307" y="0"/>
                </a:lnTo>
                <a:lnTo>
                  <a:pt x="26" y="27"/>
                </a:lnTo>
                <a:lnTo>
                  <a:pt x="0" y="61"/>
                </a:lnTo>
                <a:lnTo>
                  <a:pt x="334" y="27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6" name="Freeform 160"/>
          <p:cNvSpPr>
            <a:spLocks/>
          </p:cNvSpPr>
          <p:nvPr/>
        </p:nvSpPr>
        <p:spPr bwMode="auto">
          <a:xfrm>
            <a:off x="4081463" y="3346450"/>
            <a:ext cx="44450" cy="477838"/>
          </a:xfrm>
          <a:custGeom>
            <a:avLst/>
            <a:gdLst>
              <a:gd name="T0" fmla="*/ 0 w 28"/>
              <a:gd name="T1" fmla="*/ 300 h 301"/>
              <a:gd name="T2" fmla="*/ 27 w 28"/>
              <a:gd name="T3" fmla="*/ 266 h 301"/>
              <a:gd name="T4" fmla="*/ 27 w 28"/>
              <a:gd name="T5" fmla="*/ 13 h 301"/>
              <a:gd name="T6" fmla="*/ 0 w 28"/>
              <a:gd name="T7" fmla="*/ 0 h 301"/>
              <a:gd name="T8" fmla="*/ 0 w 28"/>
              <a:gd name="T9" fmla="*/ 300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01">
                <a:moveTo>
                  <a:pt x="0" y="300"/>
                </a:moveTo>
                <a:lnTo>
                  <a:pt x="27" y="266"/>
                </a:lnTo>
                <a:lnTo>
                  <a:pt x="27" y="13"/>
                </a:lnTo>
                <a:lnTo>
                  <a:pt x="0" y="0"/>
                </a:lnTo>
                <a:lnTo>
                  <a:pt x="0" y="300"/>
                </a:lnTo>
              </a:path>
            </a:pathLst>
          </a:cu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7" name="Freeform 161"/>
          <p:cNvSpPr>
            <a:spLocks/>
          </p:cNvSpPr>
          <p:nvPr/>
        </p:nvSpPr>
        <p:spPr bwMode="auto">
          <a:xfrm>
            <a:off x="4073525" y="3324225"/>
            <a:ext cx="541338" cy="47625"/>
          </a:xfrm>
          <a:custGeom>
            <a:avLst/>
            <a:gdLst>
              <a:gd name="T0" fmla="*/ 0 w 341"/>
              <a:gd name="T1" fmla="*/ 14 h 30"/>
              <a:gd name="T2" fmla="*/ 25 w 341"/>
              <a:gd name="T3" fmla="*/ 29 h 30"/>
              <a:gd name="T4" fmla="*/ 313 w 341"/>
              <a:gd name="T5" fmla="*/ 16 h 30"/>
              <a:gd name="T6" fmla="*/ 340 w 341"/>
              <a:gd name="T7" fmla="*/ 0 h 30"/>
              <a:gd name="T8" fmla="*/ 0 w 341"/>
              <a:gd name="T9" fmla="*/ 1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" h="30">
                <a:moveTo>
                  <a:pt x="0" y="14"/>
                </a:moveTo>
                <a:lnTo>
                  <a:pt x="25" y="29"/>
                </a:lnTo>
                <a:lnTo>
                  <a:pt x="313" y="16"/>
                </a:lnTo>
                <a:lnTo>
                  <a:pt x="340" y="0"/>
                </a:lnTo>
                <a:lnTo>
                  <a:pt x="0" y="14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8" name="Freeform 162"/>
          <p:cNvSpPr>
            <a:spLocks/>
          </p:cNvSpPr>
          <p:nvPr/>
        </p:nvSpPr>
        <p:spPr bwMode="auto">
          <a:xfrm>
            <a:off x="3810000" y="3316288"/>
            <a:ext cx="217488" cy="727075"/>
          </a:xfrm>
          <a:custGeom>
            <a:avLst/>
            <a:gdLst>
              <a:gd name="T0" fmla="*/ 136 w 137"/>
              <a:gd name="T1" fmla="*/ 0 h 458"/>
              <a:gd name="T2" fmla="*/ 136 w 137"/>
              <a:gd name="T3" fmla="*/ 408 h 458"/>
              <a:gd name="T4" fmla="*/ 0 w 137"/>
              <a:gd name="T5" fmla="*/ 457 h 458"/>
              <a:gd name="T6" fmla="*/ 0 w 137"/>
              <a:gd name="T7" fmla="*/ 18 h 458"/>
              <a:gd name="T8" fmla="*/ 136 w 137"/>
              <a:gd name="T9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" h="458">
                <a:moveTo>
                  <a:pt x="136" y="0"/>
                </a:moveTo>
                <a:lnTo>
                  <a:pt x="136" y="408"/>
                </a:lnTo>
                <a:lnTo>
                  <a:pt x="0" y="457"/>
                </a:lnTo>
                <a:lnTo>
                  <a:pt x="0" y="18"/>
                </a:lnTo>
                <a:lnTo>
                  <a:pt x="136" y="0"/>
                </a:lnTo>
              </a:path>
            </a:pathLst>
          </a:cu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79" name="Freeform 163"/>
          <p:cNvSpPr>
            <a:spLocks/>
          </p:cNvSpPr>
          <p:nvPr/>
        </p:nvSpPr>
        <p:spPr bwMode="auto">
          <a:xfrm>
            <a:off x="3568700" y="3227388"/>
            <a:ext cx="458788" cy="119062"/>
          </a:xfrm>
          <a:custGeom>
            <a:avLst/>
            <a:gdLst>
              <a:gd name="T0" fmla="*/ 288 w 289"/>
              <a:gd name="T1" fmla="*/ 55 h 75"/>
              <a:gd name="T2" fmla="*/ 134 w 289"/>
              <a:gd name="T3" fmla="*/ 0 h 75"/>
              <a:gd name="T4" fmla="*/ 0 w 289"/>
              <a:gd name="T5" fmla="*/ 17 h 75"/>
              <a:gd name="T6" fmla="*/ 152 w 289"/>
              <a:gd name="T7" fmla="*/ 74 h 75"/>
              <a:gd name="T8" fmla="*/ 288 w 289"/>
              <a:gd name="T9" fmla="*/ 5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" h="75">
                <a:moveTo>
                  <a:pt x="288" y="55"/>
                </a:moveTo>
                <a:lnTo>
                  <a:pt x="134" y="0"/>
                </a:lnTo>
                <a:lnTo>
                  <a:pt x="0" y="17"/>
                </a:lnTo>
                <a:lnTo>
                  <a:pt x="152" y="74"/>
                </a:lnTo>
                <a:lnTo>
                  <a:pt x="288" y="55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0" name="Freeform 164"/>
          <p:cNvSpPr>
            <a:spLocks/>
          </p:cNvSpPr>
          <p:nvPr/>
        </p:nvSpPr>
        <p:spPr bwMode="auto">
          <a:xfrm>
            <a:off x="3568700" y="3254375"/>
            <a:ext cx="242888" cy="788988"/>
          </a:xfrm>
          <a:custGeom>
            <a:avLst/>
            <a:gdLst>
              <a:gd name="T0" fmla="*/ 152 w 153"/>
              <a:gd name="T1" fmla="*/ 55 h 497"/>
              <a:gd name="T2" fmla="*/ 0 w 153"/>
              <a:gd name="T3" fmla="*/ 0 h 497"/>
              <a:gd name="T4" fmla="*/ 0 w 153"/>
              <a:gd name="T5" fmla="*/ 410 h 497"/>
              <a:gd name="T6" fmla="*/ 152 w 153"/>
              <a:gd name="T7" fmla="*/ 496 h 497"/>
              <a:gd name="T8" fmla="*/ 152 w 153"/>
              <a:gd name="T9" fmla="*/ 55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" h="497">
                <a:moveTo>
                  <a:pt x="152" y="55"/>
                </a:moveTo>
                <a:lnTo>
                  <a:pt x="0" y="0"/>
                </a:lnTo>
                <a:lnTo>
                  <a:pt x="0" y="410"/>
                </a:lnTo>
                <a:lnTo>
                  <a:pt x="152" y="496"/>
                </a:lnTo>
                <a:lnTo>
                  <a:pt x="152" y="55"/>
                </a:lnTo>
              </a:path>
            </a:pathLst>
          </a:cu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1" name="Freeform 165"/>
          <p:cNvSpPr>
            <a:spLocks/>
          </p:cNvSpPr>
          <p:nvPr/>
        </p:nvSpPr>
        <p:spPr bwMode="auto">
          <a:xfrm>
            <a:off x="3830638" y="3640138"/>
            <a:ext cx="177800" cy="160337"/>
          </a:xfrm>
          <a:custGeom>
            <a:avLst/>
            <a:gdLst>
              <a:gd name="T0" fmla="*/ 111 w 112"/>
              <a:gd name="T1" fmla="*/ 0 h 101"/>
              <a:gd name="T2" fmla="*/ 111 w 112"/>
              <a:gd name="T3" fmla="*/ 68 h 101"/>
              <a:gd name="T4" fmla="*/ 0 w 112"/>
              <a:gd name="T5" fmla="*/ 100 h 101"/>
              <a:gd name="T6" fmla="*/ 0 w 112"/>
              <a:gd name="T7" fmla="*/ 28 h 101"/>
              <a:gd name="T8" fmla="*/ 111 w 112"/>
              <a:gd name="T9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01">
                <a:moveTo>
                  <a:pt x="111" y="0"/>
                </a:moveTo>
                <a:lnTo>
                  <a:pt x="111" y="68"/>
                </a:lnTo>
                <a:lnTo>
                  <a:pt x="0" y="100"/>
                </a:lnTo>
                <a:lnTo>
                  <a:pt x="0" y="28"/>
                </a:lnTo>
                <a:lnTo>
                  <a:pt x="111" y="0"/>
                </a:lnTo>
              </a:path>
            </a:pathLst>
          </a:custGeom>
          <a:solidFill>
            <a:srgbClr val="BFBFB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2" name="Freeform 166"/>
          <p:cNvSpPr>
            <a:spLocks/>
          </p:cNvSpPr>
          <p:nvPr/>
        </p:nvSpPr>
        <p:spPr bwMode="auto">
          <a:xfrm>
            <a:off x="3830638" y="3482975"/>
            <a:ext cx="177800" cy="157163"/>
          </a:xfrm>
          <a:custGeom>
            <a:avLst/>
            <a:gdLst>
              <a:gd name="T0" fmla="*/ 111 w 112"/>
              <a:gd name="T1" fmla="*/ 0 h 99"/>
              <a:gd name="T2" fmla="*/ 111 w 112"/>
              <a:gd name="T3" fmla="*/ 69 h 99"/>
              <a:gd name="T4" fmla="*/ 0 w 112"/>
              <a:gd name="T5" fmla="*/ 98 h 99"/>
              <a:gd name="T6" fmla="*/ 0 w 112"/>
              <a:gd name="T7" fmla="*/ 21 h 99"/>
              <a:gd name="T8" fmla="*/ 111 w 112"/>
              <a:gd name="T9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99">
                <a:moveTo>
                  <a:pt x="111" y="0"/>
                </a:moveTo>
                <a:lnTo>
                  <a:pt x="111" y="69"/>
                </a:lnTo>
                <a:lnTo>
                  <a:pt x="0" y="98"/>
                </a:lnTo>
                <a:lnTo>
                  <a:pt x="0" y="21"/>
                </a:lnTo>
                <a:lnTo>
                  <a:pt x="111" y="0"/>
                </a:lnTo>
              </a:path>
            </a:pathLst>
          </a:custGeom>
          <a:solidFill>
            <a:srgbClr val="BFBFB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3" name="Freeform 167"/>
          <p:cNvSpPr>
            <a:spLocks/>
          </p:cNvSpPr>
          <p:nvPr/>
        </p:nvSpPr>
        <p:spPr bwMode="auto">
          <a:xfrm>
            <a:off x="4006850" y="3479800"/>
            <a:ext cx="11113" cy="123825"/>
          </a:xfrm>
          <a:custGeom>
            <a:avLst/>
            <a:gdLst>
              <a:gd name="T0" fmla="*/ 0 w 7"/>
              <a:gd name="T1" fmla="*/ 0 h 78"/>
              <a:gd name="T2" fmla="*/ 6 w 7"/>
              <a:gd name="T3" fmla="*/ 0 h 78"/>
              <a:gd name="T4" fmla="*/ 6 w 7"/>
              <a:gd name="T5" fmla="*/ 77 h 78"/>
              <a:gd name="T6" fmla="*/ 0 w 7"/>
              <a:gd name="T7" fmla="*/ 71 h 78"/>
              <a:gd name="T8" fmla="*/ 0 w 7"/>
              <a:gd name="T9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78">
                <a:moveTo>
                  <a:pt x="0" y="0"/>
                </a:moveTo>
                <a:lnTo>
                  <a:pt x="6" y="0"/>
                </a:lnTo>
                <a:lnTo>
                  <a:pt x="6" y="77"/>
                </a:lnTo>
                <a:lnTo>
                  <a:pt x="0" y="71"/>
                </a:lnTo>
                <a:lnTo>
                  <a:pt x="0" y="0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4" name="Freeform 168"/>
          <p:cNvSpPr>
            <a:spLocks/>
          </p:cNvSpPr>
          <p:nvPr/>
        </p:nvSpPr>
        <p:spPr bwMode="auto">
          <a:xfrm>
            <a:off x="3830638" y="3594100"/>
            <a:ext cx="187325" cy="57150"/>
          </a:xfrm>
          <a:custGeom>
            <a:avLst/>
            <a:gdLst>
              <a:gd name="T0" fmla="*/ 117 w 118"/>
              <a:gd name="T1" fmla="*/ 5 h 36"/>
              <a:gd name="T2" fmla="*/ 111 w 118"/>
              <a:gd name="T3" fmla="*/ 0 h 36"/>
              <a:gd name="T4" fmla="*/ 0 w 118"/>
              <a:gd name="T5" fmla="*/ 28 h 36"/>
              <a:gd name="T6" fmla="*/ 0 w 118"/>
              <a:gd name="T7" fmla="*/ 35 h 36"/>
              <a:gd name="T8" fmla="*/ 117 w 118"/>
              <a:gd name="T9" fmla="*/ 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6">
                <a:moveTo>
                  <a:pt x="117" y="5"/>
                </a:moveTo>
                <a:lnTo>
                  <a:pt x="111" y="0"/>
                </a:lnTo>
                <a:lnTo>
                  <a:pt x="0" y="28"/>
                </a:lnTo>
                <a:lnTo>
                  <a:pt x="0" y="35"/>
                </a:lnTo>
                <a:lnTo>
                  <a:pt x="117" y="5"/>
                </a:lnTo>
              </a:path>
            </a:pathLst>
          </a:cu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5" name="Freeform 169"/>
          <p:cNvSpPr>
            <a:spLocks/>
          </p:cNvSpPr>
          <p:nvPr/>
        </p:nvSpPr>
        <p:spPr bwMode="auto">
          <a:xfrm>
            <a:off x="3844925" y="3598863"/>
            <a:ext cx="190500" cy="68262"/>
          </a:xfrm>
          <a:custGeom>
            <a:avLst/>
            <a:gdLst>
              <a:gd name="T0" fmla="*/ 112 w 120"/>
              <a:gd name="T1" fmla="*/ 0 h 43"/>
              <a:gd name="T2" fmla="*/ 119 w 120"/>
              <a:gd name="T3" fmla="*/ 13 h 43"/>
              <a:gd name="T4" fmla="*/ 5 w 120"/>
              <a:gd name="T5" fmla="*/ 42 h 43"/>
              <a:gd name="T6" fmla="*/ 0 w 120"/>
              <a:gd name="T7" fmla="*/ 28 h 43"/>
              <a:gd name="T8" fmla="*/ 112 w 120"/>
              <a:gd name="T9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43">
                <a:moveTo>
                  <a:pt x="112" y="0"/>
                </a:moveTo>
                <a:lnTo>
                  <a:pt x="119" y="13"/>
                </a:lnTo>
                <a:lnTo>
                  <a:pt x="5" y="42"/>
                </a:lnTo>
                <a:lnTo>
                  <a:pt x="0" y="28"/>
                </a:lnTo>
                <a:lnTo>
                  <a:pt x="112" y="0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6" name="Freeform 170"/>
          <p:cNvSpPr>
            <a:spLocks/>
          </p:cNvSpPr>
          <p:nvPr/>
        </p:nvSpPr>
        <p:spPr bwMode="auto">
          <a:xfrm>
            <a:off x="3844925" y="3622675"/>
            <a:ext cx="190500" cy="60325"/>
          </a:xfrm>
          <a:custGeom>
            <a:avLst/>
            <a:gdLst>
              <a:gd name="T0" fmla="*/ 119 w 120"/>
              <a:gd name="T1" fmla="*/ 0 h 38"/>
              <a:gd name="T2" fmla="*/ 112 w 120"/>
              <a:gd name="T3" fmla="*/ 8 h 38"/>
              <a:gd name="T4" fmla="*/ 0 w 120"/>
              <a:gd name="T5" fmla="*/ 37 h 38"/>
              <a:gd name="T6" fmla="*/ 5 w 120"/>
              <a:gd name="T7" fmla="*/ 27 h 38"/>
              <a:gd name="T8" fmla="*/ 119 w 120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38">
                <a:moveTo>
                  <a:pt x="119" y="0"/>
                </a:moveTo>
                <a:lnTo>
                  <a:pt x="112" y="8"/>
                </a:lnTo>
                <a:lnTo>
                  <a:pt x="0" y="37"/>
                </a:lnTo>
                <a:lnTo>
                  <a:pt x="5" y="27"/>
                </a:lnTo>
                <a:lnTo>
                  <a:pt x="119" y="0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7" name="Freeform 171"/>
          <p:cNvSpPr>
            <a:spLocks/>
          </p:cNvSpPr>
          <p:nvPr/>
        </p:nvSpPr>
        <p:spPr bwMode="auto">
          <a:xfrm>
            <a:off x="3844925" y="3643313"/>
            <a:ext cx="9525" cy="39687"/>
          </a:xfrm>
          <a:custGeom>
            <a:avLst/>
            <a:gdLst>
              <a:gd name="T0" fmla="*/ 0 w 6"/>
              <a:gd name="T1" fmla="*/ 0 h 25"/>
              <a:gd name="T2" fmla="*/ 5 w 6"/>
              <a:gd name="T3" fmla="*/ 13 h 25"/>
              <a:gd name="T4" fmla="*/ 0 w 6"/>
              <a:gd name="T5" fmla="*/ 24 h 25"/>
              <a:gd name="T6" fmla="*/ 0 w 6"/>
              <a:gd name="T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25">
                <a:moveTo>
                  <a:pt x="0" y="0"/>
                </a:moveTo>
                <a:lnTo>
                  <a:pt x="5" y="13"/>
                </a:lnTo>
                <a:lnTo>
                  <a:pt x="0" y="24"/>
                </a:lnTo>
                <a:lnTo>
                  <a:pt x="0" y="0"/>
                </a:lnTo>
              </a:path>
            </a:pathLst>
          </a:custGeom>
          <a:solidFill>
            <a:srgbClr val="ADA39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8" name="Freeform 172"/>
          <p:cNvSpPr>
            <a:spLocks/>
          </p:cNvSpPr>
          <p:nvPr/>
        </p:nvSpPr>
        <p:spPr bwMode="auto">
          <a:xfrm>
            <a:off x="4006850" y="3638550"/>
            <a:ext cx="11113" cy="120650"/>
          </a:xfrm>
          <a:custGeom>
            <a:avLst/>
            <a:gdLst>
              <a:gd name="T0" fmla="*/ 0 w 7"/>
              <a:gd name="T1" fmla="*/ 1 h 76"/>
              <a:gd name="T2" fmla="*/ 6 w 7"/>
              <a:gd name="T3" fmla="*/ 0 h 76"/>
              <a:gd name="T4" fmla="*/ 6 w 7"/>
              <a:gd name="T5" fmla="*/ 75 h 76"/>
              <a:gd name="T6" fmla="*/ 0 w 7"/>
              <a:gd name="T7" fmla="*/ 69 h 76"/>
              <a:gd name="T8" fmla="*/ 0 w 7"/>
              <a:gd name="T9" fmla="*/ 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76">
                <a:moveTo>
                  <a:pt x="0" y="1"/>
                </a:moveTo>
                <a:lnTo>
                  <a:pt x="6" y="0"/>
                </a:lnTo>
                <a:lnTo>
                  <a:pt x="6" y="75"/>
                </a:lnTo>
                <a:lnTo>
                  <a:pt x="0" y="69"/>
                </a:lnTo>
                <a:lnTo>
                  <a:pt x="0" y="1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89" name="Freeform 173"/>
          <p:cNvSpPr>
            <a:spLocks/>
          </p:cNvSpPr>
          <p:nvPr/>
        </p:nvSpPr>
        <p:spPr bwMode="auto">
          <a:xfrm>
            <a:off x="3830638" y="3752850"/>
            <a:ext cx="187325" cy="58738"/>
          </a:xfrm>
          <a:custGeom>
            <a:avLst/>
            <a:gdLst>
              <a:gd name="T0" fmla="*/ 111 w 118"/>
              <a:gd name="T1" fmla="*/ 0 h 37"/>
              <a:gd name="T2" fmla="*/ 117 w 118"/>
              <a:gd name="T3" fmla="*/ 5 h 37"/>
              <a:gd name="T4" fmla="*/ 0 w 118"/>
              <a:gd name="T5" fmla="*/ 36 h 37"/>
              <a:gd name="T6" fmla="*/ 0 w 118"/>
              <a:gd name="T7" fmla="*/ 29 h 37"/>
              <a:gd name="T8" fmla="*/ 111 w 118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7">
                <a:moveTo>
                  <a:pt x="111" y="0"/>
                </a:moveTo>
                <a:lnTo>
                  <a:pt x="117" y="5"/>
                </a:lnTo>
                <a:lnTo>
                  <a:pt x="0" y="36"/>
                </a:lnTo>
                <a:lnTo>
                  <a:pt x="0" y="29"/>
                </a:lnTo>
                <a:lnTo>
                  <a:pt x="111" y="0"/>
                </a:lnTo>
              </a:path>
            </a:pathLst>
          </a:cu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0" name="Freeform 174"/>
          <p:cNvSpPr>
            <a:spLocks/>
          </p:cNvSpPr>
          <p:nvPr/>
        </p:nvSpPr>
        <p:spPr bwMode="auto">
          <a:xfrm>
            <a:off x="3867150" y="3365500"/>
            <a:ext cx="103188" cy="52388"/>
          </a:xfrm>
          <a:custGeom>
            <a:avLst/>
            <a:gdLst>
              <a:gd name="T0" fmla="*/ 64 w 65"/>
              <a:gd name="T1" fmla="*/ 0 h 33"/>
              <a:gd name="T2" fmla="*/ 58 w 65"/>
              <a:gd name="T3" fmla="*/ 10 h 33"/>
              <a:gd name="T4" fmla="*/ 64 w 65"/>
              <a:gd name="T5" fmla="*/ 20 h 33"/>
              <a:gd name="T6" fmla="*/ 0 w 65"/>
              <a:gd name="T7" fmla="*/ 32 h 33"/>
              <a:gd name="T8" fmla="*/ 0 w 65"/>
              <a:gd name="T9" fmla="*/ 8 h 33"/>
              <a:gd name="T10" fmla="*/ 64 w 65"/>
              <a:gd name="T11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" h="33">
                <a:moveTo>
                  <a:pt x="64" y="0"/>
                </a:moveTo>
                <a:lnTo>
                  <a:pt x="58" y="10"/>
                </a:lnTo>
                <a:lnTo>
                  <a:pt x="64" y="20"/>
                </a:lnTo>
                <a:lnTo>
                  <a:pt x="0" y="32"/>
                </a:lnTo>
                <a:lnTo>
                  <a:pt x="0" y="8"/>
                </a:lnTo>
                <a:lnTo>
                  <a:pt x="64" y="0"/>
                </a:lnTo>
              </a:path>
            </a:pathLst>
          </a:custGeom>
          <a:solidFill>
            <a:srgbClr val="8C8C8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1" name="Freeform 175"/>
          <p:cNvSpPr>
            <a:spLocks/>
          </p:cNvSpPr>
          <p:nvPr/>
        </p:nvSpPr>
        <p:spPr bwMode="auto">
          <a:xfrm>
            <a:off x="3829050" y="3370263"/>
            <a:ext cx="188913" cy="44450"/>
          </a:xfrm>
          <a:custGeom>
            <a:avLst/>
            <a:gdLst>
              <a:gd name="T0" fmla="*/ 118 w 119"/>
              <a:gd name="T1" fmla="*/ 0 h 28"/>
              <a:gd name="T2" fmla="*/ 0 w 119"/>
              <a:gd name="T3" fmla="*/ 20 h 28"/>
              <a:gd name="T4" fmla="*/ 0 w 119"/>
              <a:gd name="T5" fmla="*/ 27 h 28"/>
              <a:gd name="T6" fmla="*/ 118 w 119"/>
              <a:gd name="T7" fmla="*/ 5 h 28"/>
              <a:gd name="T8" fmla="*/ 118 w 119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" h="28">
                <a:moveTo>
                  <a:pt x="118" y="0"/>
                </a:moveTo>
                <a:lnTo>
                  <a:pt x="0" y="20"/>
                </a:lnTo>
                <a:lnTo>
                  <a:pt x="0" y="27"/>
                </a:lnTo>
                <a:lnTo>
                  <a:pt x="118" y="5"/>
                </a:lnTo>
                <a:lnTo>
                  <a:pt x="118" y="0"/>
                </a:lnTo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2" name="Freeform 176"/>
          <p:cNvSpPr>
            <a:spLocks/>
          </p:cNvSpPr>
          <p:nvPr/>
        </p:nvSpPr>
        <p:spPr bwMode="auto">
          <a:xfrm>
            <a:off x="3959225" y="3365500"/>
            <a:ext cx="11113" cy="34925"/>
          </a:xfrm>
          <a:custGeom>
            <a:avLst/>
            <a:gdLst>
              <a:gd name="T0" fmla="*/ 6 w 7"/>
              <a:gd name="T1" fmla="*/ 0 h 22"/>
              <a:gd name="T2" fmla="*/ 6 w 7"/>
              <a:gd name="T3" fmla="*/ 21 h 22"/>
              <a:gd name="T4" fmla="*/ 0 w 7"/>
              <a:gd name="T5" fmla="*/ 10 h 22"/>
              <a:gd name="T6" fmla="*/ 6 w 7"/>
              <a:gd name="T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22">
                <a:moveTo>
                  <a:pt x="6" y="0"/>
                </a:moveTo>
                <a:lnTo>
                  <a:pt x="6" y="21"/>
                </a:lnTo>
                <a:lnTo>
                  <a:pt x="0" y="10"/>
                </a:lnTo>
                <a:lnTo>
                  <a:pt x="6" y="0"/>
                </a:lnTo>
              </a:path>
            </a:pathLst>
          </a:custGeom>
          <a:solidFill>
            <a:srgbClr val="9D948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3" name="Freeform 177"/>
          <p:cNvSpPr>
            <a:spLocks/>
          </p:cNvSpPr>
          <p:nvPr/>
        </p:nvSpPr>
        <p:spPr bwMode="auto">
          <a:xfrm>
            <a:off x="3833813" y="3371850"/>
            <a:ext cx="174625" cy="41275"/>
          </a:xfrm>
          <a:custGeom>
            <a:avLst/>
            <a:gdLst>
              <a:gd name="T0" fmla="*/ 109 w 110"/>
              <a:gd name="T1" fmla="*/ 0 h 26"/>
              <a:gd name="T2" fmla="*/ 0 w 110"/>
              <a:gd name="T3" fmla="*/ 20 h 26"/>
              <a:gd name="T4" fmla="*/ 0 w 110"/>
              <a:gd name="T5" fmla="*/ 25 h 26"/>
              <a:gd name="T6" fmla="*/ 109 w 110"/>
              <a:gd name="T7" fmla="*/ 3 h 26"/>
              <a:gd name="T8" fmla="*/ 109 w 110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" h="26">
                <a:moveTo>
                  <a:pt x="109" y="0"/>
                </a:moveTo>
                <a:lnTo>
                  <a:pt x="0" y="20"/>
                </a:lnTo>
                <a:lnTo>
                  <a:pt x="0" y="25"/>
                </a:lnTo>
                <a:lnTo>
                  <a:pt x="109" y="3"/>
                </a:lnTo>
                <a:lnTo>
                  <a:pt x="109" y="0"/>
                </a:lnTo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4" name="Freeform 178"/>
          <p:cNvSpPr>
            <a:spLocks/>
          </p:cNvSpPr>
          <p:nvPr/>
        </p:nvSpPr>
        <p:spPr bwMode="auto">
          <a:xfrm>
            <a:off x="3711575" y="3962400"/>
            <a:ext cx="23813" cy="52388"/>
          </a:xfrm>
          <a:custGeom>
            <a:avLst/>
            <a:gdLst>
              <a:gd name="T0" fmla="*/ 14 w 15"/>
              <a:gd name="T1" fmla="*/ 23 h 33"/>
              <a:gd name="T2" fmla="*/ 0 w 15"/>
              <a:gd name="T3" fmla="*/ 32 h 33"/>
              <a:gd name="T4" fmla="*/ 14 w 15"/>
              <a:gd name="T5" fmla="*/ 0 h 33"/>
              <a:gd name="T6" fmla="*/ 14 w 15"/>
              <a:gd name="T7" fmla="*/ 2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3">
                <a:moveTo>
                  <a:pt x="14" y="23"/>
                </a:moveTo>
                <a:lnTo>
                  <a:pt x="0" y="32"/>
                </a:lnTo>
                <a:lnTo>
                  <a:pt x="14" y="0"/>
                </a:lnTo>
                <a:lnTo>
                  <a:pt x="14" y="23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5" name="Freeform 179"/>
          <p:cNvSpPr>
            <a:spLocks/>
          </p:cNvSpPr>
          <p:nvPr/>
        </p:nvSpPr>
        <p:spPr bwMode="auto">
          <a:xfrm>
            <a:off x="3676650" y="3943350"/>
            <a:ext cx="58738" cy="71438"/>
          </a:xfrm>
          <a:custGeom>
            <a:avLst/>
            <a:gdLst>
              <a:gd name="T0" fmla="*/ 36 w 37"/>
              <a:gd name="T1" fmla="*/ 10 h 45"/>
              <a:gd name="T2" fmla="*/ 22 w 37"/>
              <a:gd name="T3" fmla="*/ 44 h 45"/>
              <a:gd name="T4" fmla="*/ 0 w 37"/>
              <a:gd name="T5" fmla="*/ 29 h 45"/>
              <a:gd name="T6" fmla="*/ 13 w 37"/>
              <a:gd name="T7" fmla="*/ 0 h 45"/>
              <a:gd name="T8" fmla="*/ 36 w 37"/>
              <a:gd name="T9" fmla="*/ 1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45">
                <a:moveTo>
                  <a:pt x="36" y="10"/>
                </a:moveTo>
                <a:lnTo>
                  <a:pt x="22" y="44"/>
                </a:lnTo>
                <a:lnTo>
                  <a:pt x="0" y="29"/>
                </a:lnTo>
                <a:lnTo>
                  <a:pt x="13" y="0"/>
                </a:lnTo>
                <a:lnTo>
                  <a:pt x="36" y="10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6" name="Freeform 180"/>
          <p:cNvSpPr>
            <a:spLocks/>
          </p:cNvSpPr>
          <p:nvPr/>
        </p:nvSpPr>
        <p:spPr bwMode="auto">
          <a:xfrm>
            <a:off x="3611563" y="3906838"/>
            <a:ext cx="23812" cy="47625"/>
          </a:xfrm>
          <a:custGeom>
            <a:avLst/>
            <a:gdLst>
              <a:gd name="T0" fmla="*/ 14 w 15"/>
              <a:gd name="T1" fmla="*/ 22 h 30"/>
              <a:gd name="T2" fmla="*/ 0 w 15"/>
              <a:gd name="T3" fmla="*/ 29 h 30"/>
              <a:gd name="T4" fmla="*/ 14 w 15"/>
              <a:gd name="T5" fmla="*/ 0 h 30"/>
              <a:gd name="T6" fmla="*/ 14 w 15"/>
              <a:gd name="T7" fmla="*/ 2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30">
                <a:moveTo>
                  <a:pt x="14" y="22"/>
                </a:moveTo>
                <a:lnTo>
                  <a:pt x="0" y="29"/>
                </a:lnTo>
                <a:lnTo>
                  <a:pt x="14" y="0"/>
                </a:lnTo>
                <a:lnTo>
                  <a:pt x="14" y="22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7" name="Freeform 181"/>
          <p:cNvSpPr>
            <a:spLocks/>
          </p:cNvSpPr>
          <p:nvPr/>
        </p:nvSpPr>
        <p:spPr bwMode="auto">
          <a:xfrm>
            <a:off x="3582988" y="3892550"/>
            <a:ext cx="52387" cy="61913"/>
          </a:xfrm>
          <a:custGeom>
            <a:avLst/>
            <a:gdLst>
              <a:gd name="T0" fmla="*/ 32 w 33"/>
              <a:gd name="T1" fmla="*/ 9 h 39"/>
              <a:gd name="T2" fmla="*/ 18 w 33"/>
              <a:gd name="T3" fmla="*/ 38 h 39"/>
              <a:gd name="T4" fmla="*/ 0 w 33"/>
              <a:gd name="T5" fmla="*/ 25 h 39"/>
              <a:gd name="T6" fmla="*/ 12 w 33"/>
              <a:gd name="T7" fmla="*/ 0 h 39"/>
              <a:gd name="T8" fmla="*/ 32 w 33"/>
              <a:gd name="T9" fmla="*/ 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9">
                <a:moveTo>
                  <a:pt x="32" y="9"/>
                </a:moveTo>
                <a:lnTo>
                  <a:pt x="18" y="38"/>
                </a:lnTo>
                <a:lnTo>
                  <a:pt x="0" y="25"/>
                </a:lnTo>
                <a:lnTo>
                  <a:pt x="12" y="0"/>
                </a:lnTo>
                <a:lnTo>
                  <a:pt x="32" y="9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8" name="Freeform 182"/>
          <p:cNvSpPr>
            <a:spLocks/>
          </p:cNvSpPr>
          <p:nvPr/>
        </p:nvSpPr>
        <p:spPr bwMode="auto">
          <a:xfrm>
            <a:off x="3806825" y="3810000"/>
            <a:ext cx="220663" cy="88900"/>
          </a:xfrm>
          <a:custGeom>
            <a:avLst/>
            <a:gdLst>
              <a:gd name="T0" fmla="*/ 138 w 139"/>
              <a:gd name="T1" fmla="*/ 10 h 56"/>
              <a:gd name="T2" fmla="*/ 2 w 139"/>
              <a:gd name="T3" fmla="*/ 55 h 56"/>
              <a:gd name="T4" fmla="*/ 0 w 139"/>
              <a:gd name="T5" fmla="*/ 42 h 56"/>
              <a:gd name="T6" fmla="*/ 135 w 139"/>
              <a:gd name="T7" fmla="*/ 0 h 56"/>
              <a:gd name="T8" fmla="*/ 138 w 139"/>
              <a:gd name="T9" fmla="*/ 1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6">
                <a:moveTo>
                  <a:pt x="138" y="10"/>
                </a:moveTo>
                <a:lnTo>
                  <a:pt x="2" y="55"/>
                </a:lnTo>
                <a:lnTo>
                  <a:pt x="0" y="42"/>
                </a:lnTo>
                <a:lnTo>
                  <a:pt x="135" y="0"/>
                </a:lnTo>
                <a:lnTo>
                  <a:pt x="138" y="10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0999" name="Freeform 183"/>
          <p:cNvSpPr>
            <a:spLocks/>
          </p:cNvSpPr>
          <p:nvPr/>
        </p:nvSpPr>
        <p:spPr bwMode="auto">
          <a:xfrm>
            <a:off x="3806825" y="3794125"/>
            <a:ext cx="220663" cy="87313"/>
          </a:xfrm>
          <a:custGeom>
            <a:avLst/>
            <a:gdLst>
              <a:gd name="T0" fmla="*/ 135 w 139"/>
              <a:gd name="T1" fmla="*/ 10 h 55"/>
              <a:gd name="T2" fmla="*/ 0 w 139"/>
              <a:gd name="T3" fmla="*/ 54 h 55"/>
              <a:gd name="T4" fmla="*/ 2 w 139"/>
              <a:gd name="T5" fmla="*/ 44 h 55"/>
              <a:gd name="T6" fmla="*/ 138 w 139"/>
              <a:gd name="T7" fmla="*/ 0 h 55"/>
              <a:gd name="T8" fmla="*/ 135 w 139"/>
              <a:gd name="T9" fmla="*/ 1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5">
                <a:moveTo>
                  <a:pt x="135" y="10"/>
                </a:moveTo>
                <a:lnTo>
                  <a:pt x="0" y="54"/>
                </a:lnTo>
                <a:lnTo>
                  <a:pt x="2" y="44"/>
                </a:lnTo>
                <a:lnTo>
                  <a:pt x="138" y="0"/>
                </a:lnTo>
                <a:lnTo>
                  <a:pt x="135" y="10"/>
                </a:lnTo>
              </a:path>
            </a:pathLst>
          </a:cu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0" name="Freeform 184"/>
          <p:cNvSpPr>
            <a:spLocks/>
          </p:cNvSpPr>
          <p:nvPr/>
        </p:nvSpPr>
        <p:spPr bwMode="auto">
          <a:xfrm>
            <a:off x="3806825" y="3843338"/>
            <a:ext cx="220663" cy="92075"/>
          </a:xfrm>
          <a:custGeom>
            <a:avLst/>
            <a:gdLst>
              <a:gd name="T0" fmla="*/ 138 w 139"/>
              <a:gd name="T1" fmla="*/ 11 h 58"/>
              <a:gd name="T2" fmla="*/ 2 w 139"/>
              <a:gd name="T3" fmla="*/ 57 h 58"/>
              <a:gd name="T4" fmla="*/ 0 w 139"/>
              <a:gd name="T5" fmla="*/ 44 h 58"/>
              <a:gd name="T6" fmla="*/ 135 w 139"/>
              <a:gd name="T7" fmla="*/ 0 h 58"/>
              <a:gd name="T8" fmla="*/ 138 w 139"/>
              <a:gd name="T9" fmla="*/ 1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8">
                <a:moveTo>
                  <a:pt x="138" y="11"/>
                </a:moveTo>
                <a:lnTo>
                  <a:pt x="2" y="57"/>
                </a:lnTo>
                <a:lnTo>
                  <a:pt x="0" y="44"/>
                </a:lnTo>
                <a:lnTo>
                  <a:pt x="135" y="0"/>
                </a:lnTo>
                <a:lnTo>
                  <a:pt x="138" y="11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1" name="Freeform 185"/>
          <p:cNvSpPr>
            <a:spLocks/>
          </p:cNvSpPr>
          <p:nvPr/>
        </p:nvSpPr>
        <p:spPr bwMode="auto">
          <a:xfrm>
            <a:off x="3806825" y="3829050"/>
            <a:ext cx="220663" cy="84138"/>
          </a:xfrm>
          <a:custGeom>
            <a:avLst/>
            <a:gdLst>
              <a:gd name="T0" fmla="*/ 135 w 139"/>
              <a:gd name="T1" fmla="*/ 9 h 53"/>
              <a:gd name="T2" fmla="*/ 0 w 139"/>
              <a:gd name="T3" fmla="*/ 52 h 53"/>
              <a:gd name="T4" fmla="*/ 2 w 139"/>
              <a:gd name="T5" fmla="*/ 42 h 53"/>
              <a:gd name="T6" fmla="*/ 138 w 139"/>
              <a:gd name="T7" fmla="*/ 0 h 53"/>
              <a:gd name="T8" fmla="*/ 135 w 139"/>
              <a:gd name="T9" fmla="*/ 9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3">
                <a:moveTo>
                  <a:pt x="135" y="9"/>
                </a:moveTo>
                <a:lnTo>
                  <a:pt x="0" y="52"/>
                </a:lnTo>
                <a:lnTo>
                  <a:pt x="2" y="42"/>
                </a:lnTo>
                <a:lnTo>
                  <a:pt x="138" y="0"/>
                </a:lnTo>
                <a:lnTo>
                  <a:pt x="135" y="9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2" name="Freeform 186"/>
          <p:cNvSpPr>
            <a:spLocks/>
          </p:cNvSpPr>
          <p:nvPr/>
        </p:nvSpPr>
        <p:spPr bwMode="auto">
          <a:xfrm>
            <a:off x="3806825" y="3879850"/>
            <a:ext cx="220663" cy="88900"/>
          </a:xfrm>
          <a:custGeom>
            <a:avLst/>
            <a:gdLst>
              <a:gd name="T0" fmla="*/ 138 w 139"/>
              <a:gd name="T1" fmla="*/ 8 h 56"/>
              <a:gd name="T2" fmla="*/ 2 w 139"/>
              <a:gd name="T3" fmla="*/ 55 h 56"/>
              <a:gd name="T4" fmla="*/ 0 w 139"/>
              <a:gd name="T5" fmla="*/ 42 h 56"/>
              <a:gd name="T6" fmla="*/ 135 w 139"/>
              <a:gd name="T7" fmla="*/ 0 h 56"/>
              <a:gd name="T8" fmla="*/ 138 w 139"/>
              <a:gd name="T9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6">
                <a:moveTo>
                  <a:pt x="138" y="8"/>
                </a:moveTo>
                <a:lnTo>
                  <a:pt x="2" y="55"/>
                </a:lnTo>
                <a:lnTo>
                  <a:pt x="0" y="42"/>
                </a:lnTo>
                <a:lnTo>
                  <a:pt x="135" y="0"/>
                </a:lnTo>
                <a:lnTo>
                  <a:pt x="138" y="8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3" name="Freeform 187"/>
          <p:cNvSpPr>
            <a:spLocks/>
          </p:cNvSpPr>
          <p:nvPr/>
        </p:nvSpPr>
        <p:spPr bwMode="auto">
          <a:xfrm>
            <a:off x="3806825" y="3859213"/>
            <a:ext cx="220663" cy="90487"/>
          </a:xfrm>
          <a:custGeom>
            <a:avLst/>
            <a:gdLst>
              <a:gd name="T0" fmla="*/ 135 w 139"/>
              <a:gd name="T1" fmla="*/ 10 h 57"/>
              <a:gd name="T2" fmla="*/ 0 w 139"/>
              <a:gd name="T3" fmla="*/ 56 h 57"/>
              <a:gd name="T4" fmla="*/ 2 w 139"/>
              <a:gd name="T5" fmla="*/ 46 h 57"/>
              <a:gd name="T6" fmla="*/ 138 w 139"/>
              <a:gd name="T7" fmla="*/ 0 h 57"/>
              <a:gd name="T8" fmla="*/ 135 w 139"/>
              <a:gd name="T9" fmla="*/ 1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7">
                <a:moveTo>
                  <a:pt x="135" y="10"/>
                </a:moveTo>
                <a:lnTo>
                  <a:pt x="0" y="56"/>
                </a:lnTo>
                <a:lnTo>
                  <a:pt x="2" y="46"/>
                </a:lnTo>
                <a:lnTo>
                  <a:pt x="138" y="0"/>
                </a:lnTo>
                <a:lnTo>
                  <a:pt x="135" y="10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4" name="Freeform 188"/>
          <p:cNvSpPr>
            <a:spLocks/>
          </p:cNvSpPr>
          <p:nvPr/>
        </p:nvSpPr>
        <p:spPr bwMode="auto">
          <a:xfrm>
            <a:off x="3806825" y="3911600"/>
            <a:ext cx="220663" cy="90488"/>
          </a:xfrm>
          <a:custGeom>
            <a:avLst/>
            <a:gdLst>
              <a:gd name="T0" fmla="*/ 138 w 139"/>
              <a:gd name="T1" fmla="*/ 9 h 57"/>
              <a:gd name="T2" fmla="*/ 2 w 139"/>
              <a:gd name="T3" fmla="*/ 56 h 57"/>
              <a:gd name="T4" fmla="*/ 0 w 139"/>
              <a:gd name="T5" fmla="*/ 43 h 57"/>
              <a:gd name="T6" fmla="*/ 135 w 139"/>
              <a:gd name="T7" fmla="*/ 0 h 57"/>
              <a:gd name="T8" fmla="*/ 138 w 139"/>
              <a:gd name="T9" fmla="*/ 9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7">
                <a:moveTo>
                  <a:pt x="138" y="9"/>
                </a:moveTo>
                <a:lnTo>
                  <a:pt x="2" y="56"/>
                </a:lnTo>
                <a:lnTo>
                  <a:pt x="0" y="43"/>
                </a:lnTo>
                <a:lnTo>
                  <a:pt x="135" y="0"/>
                </a:lnTo>
                <a:lnTo>
                  <a:pt x="138" y="9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5" name="Freeform 189"/>
          <p:cNvSpPr>
            <a:spLocks/>
          </p:cNvSpPr>
          <p:nvPr/>
        </p:nvSpPr>
        <p:spPr bwMode="auto">
          <a:xfrm>
            <a:off x="3806825" y="3895725"/>
            <a:ext cx="220663" cy="88900"/>
          </a:xfrm>
          <a:custGeom>
            <a:avLst/>
            <a:gdLst>
              <a:gd name="T0" fmla="*/ 135 w 139"/>
              <a:gd name="T1" fmla="*/ 9 h 56"/>
              <a:gd name="T2" fmla="*/ 0 w 139"/>
              <a:gd name="T3" fmla="*/ 55 h 56"/>
              <a:gd name="T4" fmla="*/ 2 w 139"/>
              <a:gd name="T5" fmla="*/ 45 h 56"/>
              <a:gd name="T6" fmla="*/ 138 w 139"/>
              <a:gd name="T7" fmla="*/ 0 h 56"/>
              <a:gd name="T8" fmla="*/ 135 w 139"/>
              <a:gd name="T9" fmla="*/ 9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56">
                <a:moveTo>
                  <a:pt x="135" y="9"/>
                </a:moveTo>
                <a:lnTo>
                  <a:pt x="0" y="55"/>
                </a:lnTo>
                <a:lnTo>
                  <a:pt x="2" y="45"/>
                </a:lnTo>
                <a:lnTo>
                  <a:pt x="138" y="0"/>
                </a:lnTo>
                <a:lnTo>
                  <a:pt x="135" y="9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6" name="Freeform 190"/>
          <p:cNvSpPr>
            <a:spLocks/>
          </p:cNvSpPr>
          <p:nvPr/>
        </p:nvSpPr>
        <p:spPr bwMode="auto">
          <a:xfrm>
            <a:off x="3844925" y="3441700"/>
            <a:ext cx="190500" cy="55563"/>
          </a:xfrm>
          <a:custGeom>
            <a:avLst/>
            <a:gdLst>
              <a:gd name="T0" fmla="*/ 112 w 120"/>
              <a:gd name="T1" fmla="*/ 0 h 35"/>
              <a:gd name="T2" fmla="*/ 119 w 120"/>
              <a:gd name="T3" fmla="*/ 13 h 35"/>
              <a:gd name="T4" fmla="*/ 5 w 120"/>
              <a:gd name="T5" fmla="*/ 34 h 35"/>
              <a:gd name="T6" fmla="*/ 0 w 120"/>
              <a:gd name="T7" fmla="*/ 20 h 35"/>
              <a:gd name="T8" fmla="*/ 112 w 120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35">
                <a:moveTo>
                  <a:pt x="112" y="0"/>
                </a:moveTo>
                <a:lnTo>
                  <a:pt x="119" y="13"/>
                </a:lnTo>
                <a:lnTo>
                  <a:pt x="5" y="34"/>
                </a:lnTo>
                <a:lnTo>
                  <a:pt x="0" y="20"/>
                </a:lnTo>
                <a:lnTo>
                  <a:pt x="112" y="0"/>
                </a:lnTo>
              </a:path>
            </a:pathLst>
          </a:cu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7" name="Freeform 191"/>
          <p:cNvSpPr>
            <a:spLocks/>
          </p:cNvSpPr>
          <p:nvPr/>
        </p:nvSpPr>
        <p:spPr bwMode="auto">
          <a:xfrm>
            <a:off x="3844925" y="3463925"/>
            <a:ext cx="190500" cy="49213"/>
          </a:xfrm>
          <a:custGeom>
            <a:avLst/>
            <a:gdLst>
              <a:gd name="T0" fmla="*/ 119 w 120"/>
              <a:gd name="T1" fmla="*/ 0 h 31"/>
              <a:gd name="T2" fmla="*/ 112 w 120"/>
              <a:gd name="T3" fmla="*/ 9 h 31"/>
              <a:gd name="T4" fmla="*/ 0 w 120"/>
              <a:gd name="T5" fmla="*/ 30 h 31"/>
              <a:gd name="T6" fmla="*/ 5 w 120"/>
              <a:gd name="T7" fmla="*/ 20 h 31"/>
              <a:gd name="T8" fmla="*/ 119 w 120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31">
                <a:moveTo>
                  <a:pt x="119" y="0"/>
                </a:moveTo>
                <a:lnTo>
                  <a:pt x="112" y="9"/>
                </a:lnTo>
                <a:lnTo>
                  <a:pt x="0" y="30"/>
                </a:lnTo>
                <a:lnTo>
                  <a:pt x="5" y="20"/>
                </a:lnTo>
                <a:lnTo>
                  <a:pt x="119" y="0"/>
                </a:lnTo>
              </a:path>
            </a:pathLst>
          </a:cu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8" name="Freeform 192"/>
          <p:cNvSpPr>
            <a:spLocks/>
          </p:cNvSpPr>
          <p:nvPr/>
        </p:nvSpPr>
        <p:spPr bwMode="auto">
          <a:xfrm>
            <a:off x="3844925" y="3473450"/>
            <a:ext cx="9525" cy="39688"/>
          </a:xfrm>
          <a:custGeom>
            <a:avLst/>
            <a:gdLst>
              <a:gd name="T0" fmla="*/ 0 w 6"/>
              <a:gd name="T1" fmla="*/ 0 h 25"/>
              <a:gd name="T2" fmla="*/ 5 w 6"/>
              <a:gd name="T3" fmla="*/ 13 h 25"/>
              <a:gd name="T4" fmla="*/ 0 w 6"/>
              <a:gd name="T5" fmla="*/ 24 h 25"/>
              <a:gd name="T6" fmla="*/ 0 w 6"/>
              <a:gd name="T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25">
                <a:moveTo>
                  <a:pt x="0" y="0"/>
                </a:moveTo>
                <a:lnTo>
                  <a:pt x="5" y="13"/>
                </a:lnTo>
                <a:lnTo>
                  <a:pt x="0" y="24"/>
                </a:lnTo>
                <a:lnTo>
                  <a:pt x="0" y="0"/>
                </a:lnTo>
              </a:path>
            </a:pathLst>
          </a:custGeom>
          <a:solidFill>
            <a:srgbClr val="73737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09" name="Freeform 193"/>
          <p:cNvSpPr>
            <a:spLocks/>
          </p:cNvSpPr>
          <p:nvPr/>
        </p:nvSpPr>
        <p:spPr bwMode="auto">
          <a:xfrm>
            <a:off x="3568700" y="3727450"/>
            <a:ext cx="458788" cy="138113"/>
          </a:xfrm>
          <a:custGeom>
            <a:avLst/>
            <a:gdLst>
              <a:gd name="T0" fmla="*/ 288 w 289"/>
              <a:gd name="T1" fmla="*/ 42 h 87"/>
              <a:gd name="T2" fmla="*/ 151 w 289"/>
              <a:gd name="T3" fmla="*/ 86 h 87"/>
              <a:gd name="T4" fmla="*/ 0 w 289"/>
              <a:gd name="T5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" h="87">
                <a:moveTo>
                  <a:pt x="288" y="42"/>
                </a:moveTo>
                <a:lnTo>
                  <a:pt x="151" y="86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0" name="Freeform 194"/>
          <p:cNvSpPr>
            <a:spLocks/>
          </p:cNvSpPr>
          <p:nvPr/>
        </p:nvSpPr>
        <p:spPr bwMode="auto">
          <a:xfrm>
            <a:off x="3568700" y="3371850"/>
            <a:ext cx="458788" cy="112713"/>
          </a:xfrm>
          <a:custGeom>
            <a:avLst/>
            <a:gdLst>
              <a:gd name="T0" fmla="*/ 288 w 289"/>
              <a:gd name="T1" fmla="*/ 42 h 71"/>
              <a:gd name="T2" fmla="*/ 152 w 289"/>
              <a:gd name="T3" fmla="*/ 70 h 71"/>
              <a:gd name="T4" fmla="*/ 0 w 289"/>
              <a:gd name="T5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" h="71">
                <a:moveTo>
                  <a:pt x="288" y="42"/>
                </a:moveTo>
                <a:lnTo>
                  <a:pt x="152" y="7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1" name="Freeform 195"/>
          <p:cNvSpPr>
            <a:spLocks/>
          </p:cNvSpPr>
          <p:nvPr/>
        </p:nvSpPr>
        <p:spPr bwMode="auto">
          <a:xfrm>
            <a:off x="3924300" y="3902075"/>
            <a:ext cx="901700" cy="287338"/>
          </a:xfrm>
          <a:custGeom>
            <a:avLst/>
            <a:gdLst>
              <a:gd name="T0" fmla="*/ 500 w 568"/>
              <a:gd name="T1" fmla="*/ 0 h 181"/>
              <a:gd name="T2" fmla="*/ 0 w 568"/>
              <a:gd name="T3" fmla="*/ 35 h 181"/>
              <a:gd name="T4" fmla="*/ 38 w 568"/>
              <a:gd name="T5" fmla="*/ 180 h 181"/>
              <a:gd name="T6" fmla="*/ 567 w 568"/>
              <a:gd name="T7" fmla="*/ 129 h 181"/>
              <a:gd name="T8" fmla="*/ 500 w 568"/>
              <a:gd name="T9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8" h="181">
                <a:moveTo>
                  <a:pt x="500" y="0"/>
                </a:moveTo>
                <a:lnTo>
                  <a:pt x="0" y="35"/>
                </a:lnTo>
                <a:lnTo>
                  <a:pt x="38" y="180"/>
                </a:lnTo>
                <a:lnTo>
                  <a:pt x="567" y="129"/>
                </a:lnTo>
                <a:lnTo>
                  <a:pt x="500" y="0"/>
                </a:lnTo>
              </a:path>
            </a:pathLst>
          </a:cu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2" name="Freeform 196"/>
          <p:cNvSpPr>
            <a:spLocks/>
          </p:cNvSpPr>
          <p:nvPr/>
        </p:nvSpPr>
        <p:spPr bwMode="auto">
          <a:xfrm>
            <a:off x="4032250" y="4000500"/>
            <a:ext cx="539750" cy="142875"/>
          </a:xfrm>
          <a:custGeom>
            <a:avLst/>
            <a:gdLst>
              <a:gd name="T0" fmla="*/ 316 w 340"/>
              <a:gd name="T1" fmla="*/ 0 h 90"/>
              <a:gd name="T2" fmla="*/ 0 w 340"/>
              <a:gd name="T3" fmla="*/ 24 h 90"/>
              <a:gd name="T4" fmla="*/ 16 w 340"/>
              <a:gd name="T5" fmla="*/ 73 h 90"/>
              <a:gd name="T6" fmla="*/ 57 w 340"/>
              <a:gd name="T7" fmla="*/ 70 h 90"/>
              <a:gd name="T8" fmla="*/ 63 w 340"/>
              <a:gd name="T9" fmla="*/ 89 h 90"/>
              <a:gd name="T10" fmla="*/ 315 w 340"/>
              <a:gd name="T11" fmla="*/ 65 h 90"/>
              <a:gd name="T12" fmla="*/ 306 w 340"/>
              <a:gd name="T13" fmla="*/ 47 h 90"/>
              <a:gd name="T14" fmla="*/ 339 w 340"/>
              <a:gd name="T15" fmla="*/ 42 h 90"/>
              <a:gd name="T16" fmla="*/ 316 w 340"/>
              <a:gd name="T17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0" h="90">
                <a:moveTo>
                  <a:pt x="316" y="0"/>
                </a:moveTo>
                <a:lnTo>
                  <a:pt x="0" y="24"/>
                </a:lnTo>
                <a:lnTo>
                  <a:pt x="16" y="73"/>
                </a:lnTo>
                <a:lnTo>
                  <a:pt x="57" y="70"/>
                </a:lnTo>
                <a:lnTo>
                  <a:pt x="63" y="89"/>
                </a:lnTo>
                <a:lnTo>
                  <a:pt x="315" y="65"/>
                </a:lnTo>
                <a:lnTo>
                  <a:pt x="306" y="47"/>
                </a:lnTo>
                <a:lnTo>
                  <a:pt x="339" y="42"/>
                </a:lnTo>
                <a:lnTo>
                  <a:pt x="316" y="0"/>
                </a:lnTo>
              </a:path>
            </a:pathLst>
          </a:custGeom>
          <a:solidFill>
            <a:srgbClr val="E6E6E6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3" name="Freeform 197"/>
          <p:cNvSpPr>
            <a:spLocks/>
          </p:cNvSpPr>
          <p:nvPr/>
        </p:nvSpPr>
        <p:spPr bwMode="auto">
          <a:xfrm>
            <a:off x="4127500" y="4106863"/>
            <a:ext cx="406400" cy="49212"/>
          </a:xfrm>
          <a:custGeom>
            <a:avLst/>
            <a:gdLst>
              <a:gd name="T0" fmla="*/ 255 w 256"/>
              <a:gd name="T1" fmla="*/ 0 h 31"/>
              <a:gd name="T2" fmla="*/ 251 w 256"/>
              <a:gd name="T3" fmla="*/ 7 h 31"/>
              <a:gd name="T4" fmla="*/ 0 w 256"/>
              <a:gd name="T5" fmla="*/ 30 h 31"/>
              <a:gd name="T6" fmla="*/ 3 w 256"/>
              <a:gd name="T7" fmla="*/ 22 h 31"/>
              <a:gd name="T8" fmla="*/ 255 w 256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6" h="31">
                <a:moveTo>
                  <a:pt x="255" y="0"/>
                </a:moveTo>
                <a:lnTo>
                  <a:pt x="251" y="7"/>
                </a:lnTo>
                <a:lnTo>
                  <a:pt x="0" y="30"/>
                </a:lnTo>
                <a:lnTo>
                  <a:pt x="3" y="22"/>
                </a:lnTo>
                <a:lnTo>
                  <a:pt x="255" y="0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4" name="Freeform 198"/>
          <p:cNvSpPr>
            <a:spLocks/>
          </p:cNvSpPr>
          <p:nvPr/>
        </p:nvSpPr>
        <p:spPr bwMode="auto">
          <a:xfrm>
            <a:off x="4116388" y="4113213"/>
            <a:ext cx="17462" cy="42862"/>
          </a:xfrm>
          <a:custGeom>
            <a:avLst/>
            <a:gdLst>
              <a:gd name="T0" fmla="*/ 3 w 11"/>
              <a:gd name="T1" fmla="*/ 0 h 27"/>
              <a:gd name="T2" fmla="*/ 10 w 11"/>
              <a:gd name="T3" fmla="*/ 18 h 27"/>
              <a:gd name="T4" fmla="*/ 5 w 11"/>
              <a:gd name="T5" fmla="*/ 26 h 27"/>
              <a:gd name="T6" fmla="*/ 0 w 11"/>
              <a:gd name="T7" fmla="*/ 7 h 27"/>
              <a:gd name="T8" fmla="*/ 3 w 11"/>
              <a:gd name="T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27">
                <a:moveTo>
                  <a:pt x="3" y="0"/>
                </a:moveTo>
                <a:lnTo>
                  <a:pt x="10" y="18"/>
                </a:lnTo>
                <a:lnTo>
                  <a:pt x="5" y="26"/>
                </a:lnTo>
                <a:lnTo>
                  <a:pt x="0" y="7"/>
                </a:lnTo>
                <a:lnTo>
                  <a:pt x="3" y="0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5" name="Freeform 199"/>
          <p:cNvSpPr>
            <a:spLocks/>
          </p:cNvSpPr>
          <p:nvPr/>
        </p:nvSpPr>
        <p:spPr bwMode="auto">
          <a:xfrm>
            <a:off x="4054475" y="4113213"/>
            <a:ext cx="69850" cy="17462"/>
          </a:xfrm>
          <a:custGeom>
            <a:avLst/>
            <a:gdLst>
              <a:gd name="T0" fmla="*/ 43 w 44"/>
              <a:gd name="T1" fmla="*/ 0 h 11"/>
              <a:gd name="T2" fmla="*/ 39 w 44"/>
              <a:gd name="T3" fmla="*/ 7 h 11"/>
              <a:gd name="T4" fmla="*/ 0 w 44"/>
              <a:gd name="T5" fmla="*/ 10 h 11"/>
              <a:gd name="T6" fmla="*/ 3 w 44"/>
              <a:gd name="T7" fmla="*/ 2 h 11"/>
              <a:gd name="T8" fmla="*/ 43 w 44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11">
                <a:moveTo>
                  <a:pt x="43" y="0"/>
                </a:moveTo>
                <a:lnTo>
                  <a:pt x="39" y="7"/>
                </a:lnTo>
                <a:lnTo>
                  <a:pt x="0" y="10"/>
                </a:lnTo>
                <a:lnTo>
                  <a:pt x="3" y="2"/>
                </a:lnTo>
                <a:lnTo>
                  <a:pt x="43" y="0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6" name="Freeform 200"/>
          <p:cNvSpPr>
            <a:spLocks/>
          </p:cNvSpPr>
          <p:nvPr/>
        </p:nvSpPr>
        <p:spPr bwMode="auto">
          <a:xfrm>
            <a:off x="4027488" y="4040188"/>
            <a:ext cx="33337" cy="90487"/>
          </a:xfrm>
          <a:custGeom>
            <a:avLst/>
            <a:gdLst>
              <a:gd name="T0" fmla="*/ 20 w 21"/>
              <a:gd name="T1" fmla="*/ 48 h 57"/>
              <a:gd name="T2" fmla="*/ 16 w 21"/>
              <a:gd name="T3" fmla="*/ 56 h 57"/>
              <a:gd name="T4" fmla="*/ 0 w 21"/>
              <a:gd name="T5" fmla="*/ 7 h 57"/>
              <a:gd name="T6" fmla="*/ 3 w 21"/>
              <a:gd name="T7" fmla="*/ 0 h 57"/>
              <a:gd name="T8" fmla="*/ 20 w 21"/>
              <a:gd name="T9" fmla="*/ 48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57">
                <a:moveTo>
                  <a:pt x="20" y="48"/>
                </a:moveTo>
                <a:lnTo>
                  <a:pt x="16" y="56"/>
                </a:lnTo>
                <a:lnTo>
                  <a:pt x="0" y="7"/>
                </a:lnTo>
                <a:lnTo>
                  <a:pt x="3" y="0"/>
                </a:lnTo>
                <a:lnTo>
                  <a:pt x="20" y="48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7" name="Freeform 201"/>
          <p:cNvSpPr>
            <a:spLocks/>
          </p:cNvSpPr>
          <p:nvPr/>
        </p:nvSpPr>
        <p:spPr bwMode="auto">
          <a:xfrm>
            <a:off x="3989388" y="4106863"/>
            <a:ext cx="838200" cy="104775"/>
          </a:xfrm>
          <a:custGeom>
            <a:avLst/>
            <a:gdLst>
              <a:gd name="T0" fmla="*/ 527 w 528"/>
              <a:gd name="T1" fmla="*/ 0 h 66"/>
              <a:gd name="T2" fmla="*/ 527 w 528"/>
              <a:gd name="T3" fmla="*/ 14 h 66"/>
              <a:gd name="T4" fmla="*/ 0 w 528"/>
              <a:gd name="T5" fmla="*/ 65 h 66"/>
              <a:gd name="T6" fmla="*/ 0 w 528"/>
              <a:gd name="T7" fmla="*/ 49 h 66"/>
              <a:gd name="T8" fmla="*/ 527 w 528"/>
              <a:gd name="T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" h="66">
                <a:moveTo>
                  <a:pt x="527" y="0"/>
                </a:moveTo>
                <a:lnTo>
                  <a:pt x="527" y="14"/>
                </a:lnTo>
                <a:lnTo>
                  <a:pt x="0" y="65"/>
                </a:lnTo>
                <a:lnTo>
                  <a:pt x="0" y="49"/>
                </a:lnTo>
                <a:lnTo>
                  <a:pt x="527" y="0"/>
                </a:lnTo>
              </a:path>
            </a:pathLst>
          </a:custGeom>
          <a:solidFill>
            <a:srgbClr val="73737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8" name="Freeform 202"/>
          <p:cNvSpPr>
            <a:spLocks/>
          </p:cNvSpPr>
          <p:nvPr/>
        </p:nvSpPr>
        <p:spPr bwMode="auto">
          <a:xfrm>
            <a:off x="3927475" y="3957638"/>
            <a:ext cx="63500" cy="254000"/>
          </a:xfrm>
          <a:custGeom>
            <a:avLst/>
            <a:gdLst>
              <a:gd name="T0" fmla="*/ 0 w 40"/>
              <a:gd name="T1" fmla="*/ 0 h 160"/>
              <a:gd name="T2" fmla="*/ 0 w 40"/>
              <a:gd name="T3" fmla="*/ 43 h 160"/>
              <a:gd name="T4" fmla="*/ 39 w 40"/>
              <a:gd name="T5" fmla="*/ 159 h 160"/>
              <a:gd name="T6" fmla="*/ 39 w 40"/>
              <a:gd name="T7" fmla="*/ 143 h 160"/>
              <a:gd name="T8" fmla="*/ 0 w 40"/>
              <a:gd name="T9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160">
                <a:moveTo>
                  <a:pt x="0" y="0"/>
                </a:moveTo>
                <a:lnTo>
                  <a:pt x="0" y="43"/>
                </a:lnTo>
                <a:lnTo>
                  <a:pt x="39" y="159"/>
                </a:lnTo>
                <a:lnTo>
                  <a:pt x="39" y="143"/>
                </a:lnTo>
                <a:lnTo>
                  <a:pt x="0" y="0"/>
                </a:lnTo>
              </a:path>
            </a:pathLst>
          </a:custGeom>
          <a:solidFill>
            <a:srgbClr val="8C8C8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19" name="Freeform 203"/>
          <p:cNvSpPr>
            <a:spLocks/>
          </p:cNvSpPr>
          <p:nvPr/>
        </p:nvSpPr>
        <p:spPr bwMode="auto">
          <a:xfrm>
            <a:off x="4002088" y="3963988"/>
            <a:ext cx="171450" cy="33337"/>
          </a:xfrm>
          <a:custGeom>
            <a:avLst/>
            <a:gdLst>
              <a:gd name="T0" fmla="*/ 100 w 108"/>
              <a:gd name="T1" fmla="*/ 0 h 21"/>
              <a:gd name="T2" fmla="*/ 107 w 108"/>
              <a:gd name="T3" fmla="*/ 13 h 21"/>
              <a:gd name="T4" fmla="*/ 6 w 108"/>
              <a:gd name="T5" fmla="*/ 20 h 21"/>
              <a:gd name="T6" fmla="*/ 0 w 108"/>
              <a:gd name="T7" fmla="*/ 9 h 21"/>
              <a:gd name="T8" fmla="*/ 100 w 108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21">
                <a:moveTo>
                  <a:pt x="100" y="0"/>
                </a:moveTo>
                <a:lnTo>
                  <a:pt x="107" y="13"/>
                </a:lnTo>
                <a:lnTo>
                  <a:pt x="6" y="20"/>
                </a:lnTo>
                <a:lnTo>
                  <a:pt x="0" y="9"/>
                </a:lnTo>
                <a:lnTo>
                  <a:pt x="100" y="0"/>
                </a:lnTo>
              </a:path>
            </a:pathLst>
          </a:custGeom>
          <a:solidFill>
            <a:srgbClr val="E6E6E6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20" name="Freeform 204"/>
          <p:cNvSpPr>
            <a:spLocks/>
          </p:cNvSpPr>
          <p:nvPr/>
        </p:nvSpPr>
        <p:spPr bwMode="auto">
          <a:xfrm>
            <a:off x="3998913" y="3978275"/>
            <a:ext cx="14287" cy="28575"/>
          </a:xfrm>
          <a:custGeom>
            <a:avLst/>
            <a:gdLst>
              <a:gd name="T0" fmla="*/ 8 w 9"/>
              <a:gd name="T1" fmla="*/ 10 h 18"/>
              <a:gd name="T2" fmla="*/ 2 w 9"/>
              <a:gd name="T3" fmla="*/ 0 h 18"/>
              <a:gd name="T4" fmla="*/ 0 w 9"/>
              <a:gd name="T5" fmla="*/ 4 h 18"/>
              <a:gd name="T6" fmla="*/ 5 w 9"/>
              <a:gd name="T7" fmla="*/ 17 h 18"/>
              <a:gd name="T8" fmla="*/ 8 w 9"/>
              <a:gd name="T9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8">
                <a:moveTo>
                  <a:pt x="8" y="10"/>
                </a:moveTo>
                <a:lnTo>
                  <a:pt x="2" y="0"/>
                </a:lnTo>
                <a:lnTo>
                  <a:pt x="0" y="4"/>
                </a:lnTo>
                <a:lnTo>
                  <a:pt x="5" y="17"/>
                </a:lnTo>
                <a:lnTo>
                  <a:pt x="8" y="10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21" name="Freeform 205"/>
          <p:cNvSpPr>
            <a:spLocks/>
          </p:cNvSpPr>
          <p:nvPr/>
        </p:nvSpPr>
        <p:spPr bwMode="auto">
          <a:xfrm>
            <a:off x="4006850" y="3984625"/>
            <a:ext cx="166688" cy="22225"/>
          </a:xfrm>
          <a:custGeom>
            <a:avLst/>
            <a:gdLst>
              <a:gd name="T0" fmla="*/ 104 w 105"/>
              <a:gd name="T1" fmla="*/ 0 h 14"/>
              <a:gd name="T2" fmla="*/ 2 w 105"/>
              <a:gd name="T3" fmla="*/ 6 h 14"/>
              <a:gd name="T4" fmla="*/ 0 w 105"/>
              <a:gd name="T5" fmla="*/ 13 h 14"/>
              <a:gd name="T6" fmla="*/ 101 w 105"/>
              <a:gd name="T7" fmla="*/ 5 h 14"/>
              <a:gd name="T8" fmla="*/ 104 w 105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" h="14">
                <a:moveTo>
                  <a:pt x="104" y="0"/>
                </a:moveTo>
                <a:lnTo>
                  <a:pt x="2" y="6"/>
                </a:lnTo>
                <a:lnTo>
                  <a:pt x="0" y="13"/>
                </a:lnTo>
                <a:lnTo>
                  <a:pt x="101" y="5"/>
                </a:lnTo>
                <a:lnTo>
                  <a:pt x="104" y="0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22" name="Line 206"/>
          <p:cNvSpPr>
            <a:spLocks noChangeShapeType="1"/>
          </p:cNvSpPr>
          <p:nvPr/>
        </p:nvSpPr>
        <p:spPr bwMode="auto">
          <a:xfrm>
            <a:off x="4032250" y="3975100"/>
            <a:ext cx="6350" cy="1905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23" name="Line 207"/>
          <p:cNvSpPr>
            <a:spLocks noChangeShapeType="1"/>
          </p:cNvSpPr>
          <p:nvPr/>
        </p:nvSpPr>
        <p:spPr bwMode="auto">
          <a:xfrm>
            <a:off x="4059238" y="3975100"/>
            <a:ext cx="6350" cy="17463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24" name="Line 208"/>
          <p:cNvSpPr>
            <a:spLocks noChangeShapeType="1"/>
          </p:cNvSpPr>
          <p:nvPr/>
        </p:nvSpPr>
        <p:spPr bwMode="auto">
          <a:xfrm>
            <a:off x="4086225" y="3970338"/>
            <a:ext cx="4763" cy="22225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25" name="Line 209"/>
          <p:cNvSpPr>
            <a:spLocks noChangeShapeType="1"/>
          </p:cNvSpPr>
          <p:nvPr/>
        </p:nvSpPr>
        <p:spPr bwMode="auto">
          <a:xfrm>
            <a:off x="4113213" y="3970338"/>
            <a:ext cx="4762" cy="17462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26" name="Line 210"/>
          <p:cNvSpPr>
            <a:spLocks noChangeShapeType="1"/>
          </p:cNvSpPr>
          <p:nvPr/>
        </p:nvSpPr>
        <p:spPr bwMode="auto">
          <a:xfrm>
            <a:off x="4140200" y="3968750"/>
            <a:ext cx="4763" cy="15875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27" name="Freeform 211"/>
          <p:cNvSpPr>
            <a:spLocks/>
          </p:cNvSpPr>
          <p:nvPr/>
        </p:nvSpPr>
        <p:spPr bwMode="auto">
          <a:xfrm>
            <a:off x="4192588" y="3951288"/>
            <a:ext cx="169862" cy="30162"/>
          </a:xfrm>
          <a:custGeom>
            <a:avLst/>
            <a:gdLst>
              <a:gd name="T0" fmla="*/ 100 w 107"/>
              <a:gd name="T1" fmla="*/ 0 h 19"/>
              <a:gd name="T2" fmla="*/ 106 w 107"/>
              <a:gd name="T3" fmla="*/ 11 h 19"/>
              <a:gd name="T4" fmla="*/ 4 w 107"/>
              <a:gd name="T5" fmla="*/ 18 h 19"/>
              <a:gd name="T6" fmla="*/ 0 w 107"/>
              <a:gd name="T7" fmla="*/ 7 h 19"/>
              <a:gd name="T8" fmla="*/ 100 w 107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9">
                <a:moveTo>
                  <a:pt x="100" y="0"/>
                </a:moveTo>
                <a:lnTo>
                  <a:pt x="106" y="11"/>
                </a:lnTo>
                <a:lnTo>
                  <a:pt x="4" y="18"/>
                </a:lnTo>
                <a:lnTo>
                  <a:pt x="0" y="7"/>
                </a:lnTo>
                <a:lnTo>
                  <a:pt x="100" y="0"/>
                </a:lnTo>
              </a:path>
            </a:pathLst>
          </a:custGeom>
          <a:solidFill>
            <a:srgbClr val="E6E6E6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28" name="Freeform 212"/>
          <p:cNvSpPr>
            <a:spLocks/>
          </p:cNvSpPr>
          <p:nvPr/>
        </p:nvSpPr>
        <p:spPr bwMode="auto">
          <a:xfrm>
            <a:off x="4186238" y="3963988"/>
            <a:ext cx="14287" cy="30162"/>
          </a:xfrm>
          <a:custGeom>
            <a:avLst/>
            <a:gdLst>
              <a:gd name="T0" fmla="*/ 8 w 9"/>
              <a:gd name="T1" fmla="*/ 10 h 19"/>
              <a:gd name="T2" fmla="*/ 3 w 9"/>
              <a:gd name="T3" fmla="*/ 0 h 19"/>
              <a:gd name="T4" fmla="*/ 0 w 9"/>
              <a:gd name="T5" fmla="*/ 5 h 19"/>
              <a:gd name="T6" fmla="*/ 6 w 9"/>
              <a:gd name="T7" fmla="*/ 18 h 19"/>
              <a:gd name="T8" fmla="*/ 8 w 9"/>
              <a:gd name="T9" fmla="*/ 1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9">
                <a:moveTo>
                  <a:pt x="8" y="10"/>
                </a:moveTo>
                <a:lnTo>
                  <a:pt x="3" y="0"/>
                </a:lnTo>
                <a:lnTo>
                  <a:pt x="0" y="5"/>
                </a:lnTo>
                <a:lnTo>
                  <a:pt x="6" y="18"/>
                </a:lnTo>
                <a:lnTo>
                  <a:pt x="8" y="10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29" name="Freeform 213"/>
          <p:cNvSpPr>
            <a:spLocks/>
          </p:cNvSpPr>
          <p:nvPr/>
        </p:nvSpPr>
        <p:spPr bwMode="auto">
          <a:xfrm>
            <a:off x="4197350" y="3968750"/>
            <a:ext cx="165100" cy="25400"/>
          </a:xfrm>
          <a:custGeom>
            <a:avLst/>
            <a:gdLst>
              <a:gd name="T0" fmla="*/ 103 w 104"/>
              <a:gd name="T1" fmla="*/ 0 h 16"/>
              <a:gd name="T2" fmla="*/ 1 w 104"/>
              <a:gd name="T3" fmla="*/ 7 h 16"/>
              <a:gd name="T4" fmla="*/ 0 w 104"/>
              <a:gd name="T5" fmla="*/ 15 h 16"/>
              <a:gd name="T6" fmla="*/ 100 w 104"/>
              <a:gd name="T7" fmla="*/ 6 h 16"/>
              <a:gd name="T8" fmla="*/ 103 w 104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6">
                <a:moveTo>
                  <a:pt x="103" y="0"/>
                </a:moveTo>
                <a:lnTo>
                  <a:pt x="1" y="7"/>
                </a:lnTo>
                <a:lnTo>
                  <a:pt x="0" y="15"/>
                </a:lnTo>
                <a:lnTo>
                  <a:pt x="100" y="6"/>
                </a:lnTo>
                <a:lnTo>
                  <a:pt x="103" y="0"/>
                </a:lnTo>
              </a:path>
            </a:pathLst>
          </a:custGeom>
          <a:solidFill>
            <a:srgbClr val="B3B3B3"/>
          </a:solidFill>
          <a:ln w="12700" cap="rnd" cmpd="sng">
            <a:solidFill>
              <a:srgbClr val="4D4D4D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030" name="Line 214"/>
          <p:cNvSpPr>
            <a:spLocks noChangeShapeType="1"/>
          </p:cNvSpPr>
          <p:nvPr/>
        </p:nvSpPr>
        <p:spPr bwMode="auto">
          <a:xfrm>
            <a:off x="4216400" y="3963988"/>
            <a:ext cx="11113" cy="15875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1" name="Line 215"/>
          <p:cNvSpPr>
            <a:spLocks noChangeShapeType="1"/>
          </p:cNvSpPr>
          <p:nvPr/>
        </p:nvSpPr>
        <p:spPr bwMode="auto">
          <a:xfrm>
            <a:off x="4246563" y="3959225"/>
            <a:ext cx="7937" cy="1905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2" name="Line 216"/>
          <p:cNvSpPr>
            <a:spLocks noChangeShapeType="1"/>
          </p:cNvSpPr>
          <p:nvPr/>
        </p:nvSpPr>
        <p:spPr bwMode="auto">
          <a:xfrm>
            <a:off x="4271963" y="3959225"/>
            <a:ext cx="9525" cy="14288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3" name="Line 217"/>
          <p:cNvSpPr>
            <a:spLocks noChangeShapeType="1"/>
          </p:cNvSpPr>
          <p:nvPr/>
        </p:nvSpPr>
        <p:spPr bwMode="auto">
          <a:xfrm flipH="1" flipV="1">
            <a:off x="4062413" y="4041775"/>
            <a:ext cx="25400" cy="71438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4" name="Line 218"/>
          <p:cNvSpPr>
            <a:spLocks noChangeShapeType="1"/>
          </p:cNvSpPr>
          <p:nvPr/>
        </p:nvSpPr>
        <p:spPr bwMode="auto">
          <a:xfrm flipH="1" flipV="1">
            <a:off x="4124325" y="4035425"/>
            <a:ext cx="36513" cy="103188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5" name="Line 219"/>
          <p:cNvSpPr>
            <a:spLocks noChangeShapeType="1"/>
          </p:cNvSpPr>
          <p:nvPr/>
        </p:nvSpPr>
        <p:spPr bwMode="auto">
          <a:xfrm flipH="1" flipV="1">
            <a:off x="4154488" y="4033838"/>
            <a:ext cx="33337" cy="1016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6" name="Line 220"/>
          <p:cNvSpPr>
            <a:spLocks noChangeShapeType="1"/>
          </p:cNvSpPr>
          <p:nvPr/>
        </p:nvSpPr>
        <p:spPr bwMode="auto">
          <a:xfrm flipH="1" flipV="1">
            <a:off x="4181475" y="4027488"/>
            <a:ext cx="33338" cy="109537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7" name="Line 221"/>
          <p:cNvSpPr>
            <a:spLocks noChangeShapeType="1"/>
          </p:cNvSpPr>
          <p:nvPr/>
        </p:nvSpPr>
        <p:spPr bwMode="auto">
          <a:xfrm flipH="1" flipV="1">
            <a:off x="4208463" y="4025900"/>
            <a:ext cx="36512" cy="1016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8" name="Line 222"/>
          <p:cNvSpPr>
            <a:spLocks noChangeShapeType="1"/>
          </p:cNvSpPr>
          <p:nvPr/>
        </p:nvSpPr>
        <p:spPr bwMode="auto">
          <a:xfrm flipH="1" flipV="1">
            <a:off x="4233863" y="4025900"/>
            <a:ext cx="41275" cy="103188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39" name="Line 223"/>
          <p:cNvSpPr>
            <a:spLocks noChangeShapeType="1"/>
          </p:cNvSpPr>
          <p:nvPr/>
        </p:nvSpPr>
        <p:spPr bwMode="auto">
          <a:xfrm flipH="1" flipV="1">
            <a:off x="4257675" y="4021138"/>
            <a:ext cx="44450" cy="10160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40" name="Line 224"/>
          <p:cNvSpPr>
            <a:spLocks noChangeShapeType="1"/>
          </p:cNvSpPr>
          <p:nvPr/>
        </p:nvSpPr>
        <p:spPr bwMode="auto">
          <a:xfrm flipH="1" flipV="1">
            <a:off x="4095750" y="4035425"/>
            <a:ext cx="34925" cy="104775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41" name="Line 225"/>
          <p:cNvSpPr>
            <a:spLocks noChangeShapeType="1"/>
          </p:cNvSpPr>
          <p:nvPr/>
        </p:nvSpPr>
        <p:spPr bwMode="auto">
          <a:xfrm flipH="1">
            <a:off x="4043363" y="4022725"/>
            <a:ext cx="501650" cy="39688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42" name="Line 226"/>
          <p:cNvSpPr>
            <a:spLocks noChangeShapeType="1"/>
          </p:cNvSpPr>
          <p:nvPr/>
        </p:nvSpPr>
        <p:spPr bwMode="auto">
          <a:xfrm flipH="1">
            <a:off x="4049713" y="4046538"/>
            <a:ext cx="506412" cy="4445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43" name="Line 227"/>
          <p:cNvSpPr>
            <a:spLocks noChangeShapeType="1"/>
          </p:cNvSpPr>
          <p:nvPr/>
        </p:nvSpPr>
        <p:spPr bwMode="auto">
          <a:xfrm flipH="1">
            <a:off x="4124325" y="4078288"/>
            <a:ext cx="393700" cy="34925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44" name="Rectangle 228"/>
          <p:cNvSpPr>
            <a:spLocks noChangeArrowheads="1"/>
          </p:cNvSpPr>
          <p:nvPr/>
        </p:nvSpPr>
        <p:spPr bwMode="auto">
          <a:xfrm>
            <a:off x="3008313" y="4300538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Media</a:t>
            </a:r>
            <a:b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</a:br>
            <a: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Services Server</a:t>
            </a:r>
          </a:p>
        </p:txBody>
      </p:sp>
      <p:sp>
        <p:nvSpPr>
          <p:cNvPr id="931045" name="Rectangle 229"/>
          <p:cNvSpPr>
            <a:spLocks noChangeArrowheads="1"/>
          </p:cNvSpPr>
          <p:nvPr/>
        </p:nvSpPr>
        <p:spPr bwMode="auto">
          <a:xfrm>
            <a:off x="6773863" y="4852988"/>
            <a:ext cx="2217737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i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Media Players</a:t>
            </a:r>
            <a:br>
              <a:rPr lang="en-US" i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</a:br>
            <a:r>
              <a:rPr lang="en-US" i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</a:t>
            </a:r>
            <a:r>
              <a:rPr lang="en-US" sz="1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PC, Hand-held, STB</a:t>
            </a:r>
          </a:p>
          <a:p>
            <a:r>
              <a:rPr lang="en-US" sz="1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TV, DVR</a:t>
            </a:r>
          </a:p>
        </p:txBody>
      </p:sp>
      <p:grpSp>
        <p:nvGrpSpPr>
          <p:cNvPr id="931046" name="Group 230"/>
          <p:cNvGrpSpPr>
            <a:grpSpLocks/>
          </p:cNvGrpSpPr>
          <p:nvPr/>
        </p:nvGrpSpPr>
        <p:grpSpPr bwMode="auto">
          <a:xfrm>
            <a:off x="4724400" y="3124200"/>
            <a:ext cx="1778000" cy="955675"/>
            <a:chOff x="3239" y="1754"/>
            <a:chExt cx="1120" cy="602"/>
          </a:xfrm>
        </p:grpSpPr>
        <p:grpSp>
          <p:nvGrpSpPr>
            <p:cNvPr id="931047" name="Group 231"/>
            <p:cNvGrpSpPr>
              <a:grpSpLocks noChangeAspect="1"/>
            </p:cNvGrpSpPr>
            <p:nvPr/>
          </p:nvGrpSpPr>
          <p:grpSpPr bwMode="auto">
            <a:xfrm>
              <a:off x="3327" y="1754"/>
              <a:ext cx="846" cy="602"/>
              <a:chOff x="3279" y="1045"/>
              <a:chExt cx="1129" cy="804"/>
            </a:xfrm>
          </p:grpSpPr>
          <p:sp>
            <p:nvSpPr>
              <p:cNvPr id="931048" name="Oval 232"/>
              <p:cNvSpPr>
                <a:spLocks noChangeAspect="1" noChangeArrowheads="1"/>
              </p:cNvSpPr>
              <p:nvPr/>
            </p:nvSpPr>
            <p:spPr bwMode="auto">
              <a:xfrm rot="20400000">
                <a:off x="3815" y="1676"/>
                <a:ext cx="174" cy="17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049" name="Oval 233"/>
              <p:cNvSpPr>
                <a:spLocks noChangeAspect="1" noChangeArrowheads="1"/>
              </p:cNvSpPr>
              <p:nvPr/>
            </p:nvSpPr>
            <p:spPr bwMode="auto">
              <a:xfrm rot="20400000">
                <a:off x="3588" y="1045"/>
                <a:ext cx="174" cy="17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050" name="Oval 234"/>
              <p:cNvSpPr>
                <a:spLocks noChangeAspect="1" noChangeArrowheads="1"/>
              </p:cNvSpPr>
              <p:nvPr/>
            </p:nvSpPr>
            <p:spPr bwMode="auto">
              <a:xfrm rot="20400000">
                <a:off x="3359" y="1176"/>
                <a:ext cx="102" cy="10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051" name="Oval 235"/>
              <p:cNvSpPr>
                <a:spLocks noChangeAspect="1" noChangeArrowheads="1"/>
              </p:cNvSpPr>
              <p:nvPr/>
            </p:nvSpPr>
            <p:spPr bwMode="auto">
              <a:xfrm rot="20400000">
                <a:off x="3435" y="1597"/>
                <a:ext cx="103" cy="10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052" name="Oval 236"/>
              <p:cNvSpPr>
                <a:spLocks noChangeAspect="1" noChangeArrowheads="1"/>
              </p:cNvSpPr>
              <p:nvPr/>
            </p:nvSpPr>
            <p:spPr bwMode="auto">
              <a:xfrm rot="20400000">
                <a:off x="3320" y="1441"/>
                <a:ext cx="173" cy="17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053" name="Oval 237"/>
              <p:cNvSpPr>
                <a:spLocks noChangeAspect="1" noChangeArrowheads="1"/>
              </p:cNvSpPr>
              <p:nvPr/>
            </p:nvSpPr>
            <p:spPr bwMode="auto">
              <a:xfrm rot="20400000">
                <a:off x="3456" y="1093"/>
                <a:ext cx="174" cy="17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054" name="Oval 238"/>
              <p:cNvSpPr>
                <a:spLocks noChangeAspect="1" noChangeArrowheads="1"/>
              </p:cNvSpPr>
              <p:nvPr/>
            </p:nvSpPr>
            <p:spPr bwMode="auto">
              <a:xfrm rot="20400000">
                <a:off x="4234" y="1487"/>
                <a:ext cx="174" cy="17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055" name="Oval 239"/>
              <p:cNvSpPr>
                <a:spLocks noChangeAspect="1" noChangeArrowheads="1"/>
              </p:cNvSpPr>
              <p:nvPr/>
            </p:nvSpPr>
            <p:spPr bwMode="auto">
              <a:xfrm rot="20400000">
                <a:off x="4113" y="1568"/>
                <a:ext cx="174" cy="17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31056" name="Group 240"/>
              <p:cNvGrpSpPr>
                <a:grpSpLocks noChangeAspect="1"/>
              </p:cNvGrpSpPr>
              <p:nvPr/>
            </p:nvGrpSpPr>
            <p:grpSpPr bwMode="auto">
              <a:xfrm>
                <a:off x="3279" y="1061"/>
                <a:ext cx="1087" cy="756"/>
                <a:chOff x="3279" y="1061"/>
                <a:chExt cx="1087" cy="756"/>
              </a:xfrm>
            </p:grpSpPr>
            <p:sp>
              <p:nvSpPr>
                <p:cNvPr id="931057" name="Oval 241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3279" y="1246"/>
                  <a:ext cx="314" cy="3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931058" name="Group 242"/>
                <p:cNvGrpSpPr>
                  <a:grpSpLocks noChangeAspect="1"/>
                </p:cNvGrpSpPr>
                <p:nvPr/>
              </p:nvGrpSpPr>
              <p:grpSpPr bwMode="auto">
                <a:xfrm>
                  <a:off x="3411" y="1220"/>
                  <a:ext cx="626" cy="597"/>
                  <a:chOff x="3411" y="1220"/>
                  <a:chExt cx="626" cy="597"/>
                </a:xfrm>
              </p:grpSpPr>
              <p:sp>
                <p:nvSpPr>
                  <p:cNvPr id="931059" name="Oval 243"/>
                  <p:cNvSpPr>
                    <a:spLocks noChangeAspect="1" noChangeArrowheads="1"/>
                  </p:cNvSpPr>
                  <p:nvPr/>
                </p:nvSpPr>
                <p:spPr bwMode="auto">
                  <a:xfrm rot="20400000">
                    <a:off x="3442" y="1220"/>
                    <a:ext cx="595" cy="59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060" name="Freeform 244"/>
                  <p:cNvSpPr>
                    <a:spLocks noChangeAspect="1"/>
                  </p:cNvSpPr>
                  <p:nvPr/>
                </p:nvSpPr>
                <p:spPr bwMode="auto">
                  <a:xfrm>
                    <a:off x="3411" y="1375"/>
                    <a:ext cx="74" cy="169"/>
                  </a:xfrm>
                  <a:custGeom>
                    <a:avLst/>
                    <a:gdLst>
                      <a:gd name="T0" fmla="*/ 52 w 74"/>
                      <a:gd name="T1" fmla="*/ 0 h 169"/>
                      <a:gd name="T2" fmla="*/ 0 w 74"/>
                      <a:gd name="T3" fmla="*/ 167 h 169"/>
                      <a:gd name="T4" fmla="*/ 55 w 74"/>
                      <a:gd name="T5" fmla="*/ 168 h 169"/>
                      <a:gd name="T6" fmla="*/ 73 w 74"/>
                      <a:gd name="T7" fmla="*/ 7 h 169"/>
                      <a:gd name="T8" fmla="*/ 52 w 74"/>
                      <a:gd name="T9" fmla="*/ 0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69">
                        <a:moveTo>
                          <a:pt x="52" y="0"/>
                        </a:moveTo>
                        <a:lnTo>
                          <a:pt x="0" y="167"/>
                        </a:lnTo>
                        <a:lnTo>
                          <a:pt x="55" y="168"/>
                        </a:lnTo>
                        <a:lnTo>
                          <a:pt x="73" y="7"/>
                        </a:lnTo>
                        <a:lnTo>
                          <a:pt x="52" y="0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1061" name="Oval 245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3664" y="1216"/>
                  <a:ext cx="596" cy="59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2" name="Oval 246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4143" y="1213"/>
                  <a:ext cx="209" cy="20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3" name="Oval 247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4174" y="1551"/>
                  <a:ext cx="138" cy="13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4" name="Oval 248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4043" y="1185"/>
                  <a:ext cx="138" cy="13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5" name="Oval 249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4157" y="1359"/>
                  <a:ext cx="209" cy="2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6" name="Oval 250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3420" y="1121"/>
                  <a:ext cx="314" cy="31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7" name="Oval 251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3743" y="1079"/>
                  <a:ext cx="314" cy="31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8" name="Oval 252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3586" y="1061"/>
                  <a:ext cx="314" cy="31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69" name="Oval 253"/>
                <p:cNvSpPr>
                  <a:spLocks noChangeAspect="1" noChangeArrowheads="1"/>
                </p:cNvSpPr>
                <p:nvPr/>
              </p:nvSpPr>
              <p:spPr bwMode="auto">
                <a:xfrm rot="20400000">
                  <a:off x="3617" y="1462"/>
                  <a:ext cx="315" cy="31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70" name="Freeform 254"/>
                <p:cNvSpPr>
                  <a:spLocks noChangeAspect="1"/>
                </p:cNvSpPr>
                <p:nvPr/>
              </p:nvSpPr>
              <p:spPr bwMode="auto">
                <a:xfrm>
                  <a:off x="3477" y="1121"/>
                  <a:ext cx="800" cy="646"/>
                </a:xfrm>
                <a:custGeom>
                  <a:avLst/>
                  <a:gdLst>
                    <a:gd name="T0" fmla="*/ 97 w 800"/>
                    <a:gd name="T1" fmla="*/ 48 h 646"/>
                    <a:gd name="T2" fmla="*/ 259 w 800"/>
                    <a:gd name="T3" fmla="*/ 79 h 646"/>
                    <a:gd name="T4" fmla="*/ 413 w 800"/>
                    <a:gd name="T5" fmla="*/ 0 h 646"/>
                    <a:gd name="T6" fmla="*/ 572 w 800"/>
                    <a:gd name="T7" fmla="*/ 116 h 646"/>
                    <a:gd name="T8" fmla="*/ 603 w 800"/>
                    <a:gd name="T9" fmla="*/ 119 h 646"/>
                    <a:gd name="T10" fmla="*/ 693 w 800"/>
                    <a:gd name="T11" fmla="*/ 141 h 646"/>
                    <a:gd name="T12" fmla="*/ 726 w 800"/>
                    <a:gd name="T13" fmla="*/ 173 h 646"/>
                    <a:gd name="T14" fmla="*/ 799 w 800"/>
                    <a:gd name="T15" fmla="*/ 227 h 646"/>
                    <a:gd name="T16" fmla="*/ 799 w 800"/>
                    <a:gd name="T17" fmla="*/ 252 h 646"/>
                    <a:gd name="T18" fmla="*/ 761 w 800"/>
                    <a:gd name="T19" fmla="*/ 500 h 646"/>
                    <a:gd name="T20" fmla="*/ 692 w 800"/>
                    <a:gd name="T21" fmla="*/ 553 h 646"/>
                    <a:gd name="T22" fmla="*/ 427 w 800"/>
                    <a:gd name="T23" fmla="*/ 622 h 646"/>
                    <a:gd name="T24" fmla="*/ 396 w 800"/>
                    <a:gd name="T25" fmla="*/ 596 h 646"/>
                    <a:gd name="T26" fmla="*/ 213 w 800"/>
                    <a:gd name="T27" fmla="*/ 619 h 646"/>
                    <a:gd name="T28" fmla="*/ 187 w 800"/>
                    <a:gd name="T29" fmla="*/ 645 h 646"/>
                    <a:gd name="T30" fmla="*/ 0 w 800"/>
                    <a:gd name="T31" fmla="*/ 326 h 646"/>
                    <a:gd name="T32" fmla="*/ 97 w 800"/>
                    <a:gd name="T33" fmla="*/ 48 h 6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0" h="646">
                      <a:moveTo>
                        <a:pt x="97" y="48"/>
                      </a:moveTo>
                      <a:lnTo>
                        <a:pt x="259" y="79"/>
                      </a:lnTo>
                      <a:lnTo>
                        <a:pt x="413" y="0"/>
                      </a:lnTo>
                      <a:lnTo>
                        <a:pt x="572" y="116"/>
                      </a:lnTo>
                      <a:lnTo>
                        <a:pt x="603" y="119"/>
                      </a:lnTo>
                      <a:lnTo>
                        <a:pt x="693" y="141"/>
                      </a:lnTo>
                      <a:lnTo>
                        <a:pt x="726" y="173"/>
                      </a:lnTo>
                      <a:lnTo>
                        <a:pt x="799" y="227"/>
                      </a:lnTo>
                      <a:lnTo>
                        <a:pt x="799" y="252"/>
                      </a:lnTo>
                      <a:lnTo>
                        <a:pt x="761" y="500"/>
                      </a:lnTo>
                      <a:lnTo>
                        <a:pt x="692" y="553"/>
                      </a:lnTo>
                      <a:lnTo>
                        <a:pt x="427" y="622"/>
                      </a:lnTo>
                      <a:lnTo>
                        <a:pt x="396" y="596"/>
                      </a:lnTo>
                      <a:lnTo>
                        <a:pt x="213" y="619"/>
                      </a:lnTo>
                      <a:lnTo>
                        <a:pt x="187" y="645"/>
                      </a:lnTo>
                      <a:lnTo>
                        <a:pt x="0" y="326"/>
                      </a:lnTo>
                      <a:lnTo>
                        <a:pt x="97" y="48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31071" name="Rectangle 255"/>
            <p:cNvSpPr>
              <a:spLocks noChangeArrowheads="1"/>
            </p:cNvSpPr>
            <p:nvPr/>
          </p:nvSpPr>
          <p:spPr bwMode="auto">
            <a:xfrm>
              <a:off x="3239" y="1904"/>
              <a:ext cx="11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1600" i="0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charset="0"/>
                  <a:cs typeface="Arial" charset="0"/>
                </a:rPr>
                <a:t>UNICAST/</a:t>
              </a:r>
            </a:p>
            <a:p>
              <a:r>
                <a:rPr lang="en-US" sz="1600" i="0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charset="0"/>
                  <a:cs typeface="Arial" charset="0"/>
                </a:rPr>
                <a:t>MULTICAST</a:t>
              </a:r>
            </a:p>
          </p:txBody>
        </p:sp>
      </p:grpSp>
      <p:sp>
        <p:nvSpPr>
          <p:cNvPr id="931072" name="Rectangle 256"/>
          <p:cNvSpPr>
            <a:spLocks noChangeArrowheads="1"/>
          </p:cNvSpPr>
          <p:nvPr/>
        </p:nvSpPr>
        <p:spPr bwMode="auto">
          <a:xfrm>
            <a:off x="-61913" y="5156200"/>
            <a:ext cx="1219201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800" i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Stored Content</a:t>
            </a:r>
          </a:p>
        </p:txBody>
      </p:sp>
      <p:sp>
        <p:nvSpPr>
          <p:cNvPr id="931073" name="Rectangle 257"/>
          <p:cNvSpPr>
            <a:spLocks noChangeArrowheads="1"/>
          </p:cNvSpPr>
          <p:nvPr/>
        </p:nvSpPr>
        <p:spPr bwMode="auto">
          <a:xfrm>
            <a:off x="-482600" y="1677988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i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Live Content</a:t>
            </a:r>
          </a:p>
        </p:txBody>
      </p:sp>
      <p:sp>
        <p:nvSpPr>
          <p:cNvPr id="931074" name="Rectangle 258"/>
          <p:cNvSpPr>
            <a:spLocks noChangeArrowheads="1"/>
          </p:cNvSpPr>
          <p:nvPr/>
        </p:nvSpPr>
        <p:spPr bwMode="auto">
          <a:xfrm>
            <a:off x="-139700" y="3482975"/>
            <a:ext cx="1727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i="0">
                <a:solidFill>
                  <a:srgbClr val="FC041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On-demand</a:t>
            </a:r>
          </a:p>
          <a:p>
            <a:r>
              <a:rPr lang="en-US" i="0">
                <a:solidFill>
                  <a:srgbClr val="FC041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Content</a:t>
            </a:r>
          </a:p>
        </p:txBody>
      </p:sp>
      <p:sp>
        <p:nvSpPr>
          <p:cNvPr id="931075" name="Rectangle 259"/>
          <p:cNvSpPr>
            <a:spLocks noChangeArrowheads="1"/>
          </p:cNvSpPr>
          <p:nvPr/>
        </p:nvSpPr>
        <p:spPr bwMode="auto">
          <a:xfrm>
            <a:off x="139700" y="5767388"/>
            <a:ext cx="163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3200" i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Authoring</a:t>
            </a:r>
          </a:p>
        </p:txBody>
      </p:sp>
      <p:sp>
        <p:nvSpPr>
          <p:cNvPr id="931076" name="Rectangle 260"/>
          <p:cNvSpPr>
            <a:spLocks noChangeArrowheads="1"/>
          </p:cNvSpPr>
          <p:nvPr/>
        </p:nvSpPr>
        <p:spPr bwMode="auto">
          <a:xfrm>
            <a:off x="2684463" y="5767388"/>
            <a:ext cx="189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3200" i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Distribution</a:t>
            </a:r>
          </a:p>
        </p:txBody>
      </p:sp>
      <p:sp>
        <p:nvSpPr>
          <p:cNvPr id="931077" name="Rectangle 261"/>
          <p:cNvSpPr>
            <a:spLocks noChangeArrowheads="1"/>
          </p:cNvSpPr>
          <p:nvPr/>
        </p:nvSpPr>
        <p:spPr bwMode="auto">
          <a:xfrm>
            <a:off x="6189663" y="5767388"/>
            <a:ext cx="1506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3200" i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Playback</a:t>
            </a:r>
          </a:p>
        </p:txBody>
      </p:sp>
      <p:graphicFrame>
        <p:nvGraphicFramePr>
          <p:cNvPr id="931078" name="Object 262"/>
          <p:cNvGraphicFramePr>
            <a:graphicFrameLocks/>
          </p:cNvGraphicFramePr>
          <p:nvPr/>
        </p:nvGraphicFramePr>
        <p:xfrm>
          <a:off x="188913" y="4167188"/>
          <a:ext cx="11557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4152600" imgH="3450960" progId="MS_ClipArt_Gallery.5">
                  <p:embed/>
                </p:oleObj>
              </mc:Choice>
              <mc:Fallback>
                <p:oleObj name="Clip" r:id="rId6" imgW="4152600" imgH="3450960" progId="MS_ClipArt_Gallery.5">
                  <p:embed/>
                  <p:pic>
                    <p:nvPicPr>
                      <p:cNvPr id="0" name="Object 26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4167188"/>
                        <a:ext cx="115570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079" name="AutoShape 263"/>
          <p:cNvSpPr>
            <a:spLocks noChangeArrowheads="1"/>
          </p:cNvSpPr>
          <p:nvPr/>
        </p:nvSpPr>
        <p:spPr bwMode="auto">
          <a:xfrm>
            <a:off x="1770063" y="5768975"/>
            <a:ext cx="914400" cy="457200"/>
          </a:xfrm>
          <a:prstGeom prst="rightArrow">
            <a:avLst>
              <a:gd name="adj1" fmla="val 50000"/>
              <a:gd name="adj2" fmla="val 50019"/>
            </a:avLst>
          </a:prstGeom>
          <a:solidFill>
            <a:srgbClr val="008080"/>
          </a:solidFill>
          <a:ln>
            <a:noFill/>
          </a:ln>
          <a:effectLst>
            <a:prstShdw prst="shdw17" dist="17961" dir="2700000">
              <a:srgbClr val="008080">
                <a:gamma/>
                <a:shade val="60000"/>
                <a:invGamma/>
                <a:alpha val="74998"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080" name="AutoShape 264"/>
          <p:cNvSpPr>
            <a:spLocks noChangeArrowheads="1"/>
          </p:cNvSpPr>
          <p:nvPr/>
        </p:nvSpPr>
        <p:spPr bwMode="auto">
          <a:xfrm>
            <a:off x="4597400" y="5768975"/>
            <a:ext cx="1536700" cy="457200"/>
          </a:xfrm>
          <a:prstGeom prst="rightArrow">
            <a:avLst>
              <a:gd name="adj1" fmla="val 50000"/>
              <a:gd name="adj2" fmla="val 84059"/>
            </a:avLst>
          </a:prstGeom>
          <a:solidFill>
            <a:srgbClr val="008080"/>
          </a:solidFill>
          <a:ln>
            <a:noFill/>
          </a:ln>
          <a:effectLst>
            <a:prstShdw prst="shdw17" dist="17961" dir="2700000">
              <a:srgbClr val="008080">
                <a:gamma/>
                <a:shade val="60000"/>
                <a:invGamma/>
                <a:alpha val="74998"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081" name="Group 265"/>
          <p:cNvGrpSpPr>
            <a:grpSpLocks/>
          </p:cNvGrpSpPr>
          <p:nvPr/>
        </p:nvGrpSpPr>
        <p:grpSpPr bwMode="auto">
          <a:xfrm>
            <a:off x="2847975" y="1973263"/>
            <a:ext cx="962025" cy="752475"/>
            <a:chOff x="2543" y="1925"/>
            <a:chExt cx="793" cy="620"/>
          </a:xfrm>
        </p:grpSpPr>
        <p:sp>
          <p:nvSpPr>
            <p:cNvPr id="931082" name="Rectangle 266"/>
            <p:cNvSpPr>
              <a:spLocks noChangeArrowheads="1"/>
            </p:cNvSpPr>
            <p:nvPr/>
          </p:nvSpPr>
          <p:spPr bwMode="auto">
            <a:xfrm>
              <a:off x="2747" y="2158"/>
              <a:ext cx="40" cy="42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83" name="Rectangle 267"/>
            <p:cNvSpPr>
              <a:spLocks noChangeArrowheads="1"/>
            </p:cNvSpPr>
            <p:nvPr/>
          </p:nvSpPr>
          <p:spPr bwMode="auto">
            <a:xfrm>
              <a:off x="2801" y="2158"/>
              <a:ext cx="40" cy="42"/>
            </a:xfrm>
            <a:prstGeom prst="rect">
              <a:avLst/>
            </a:prstGeom>
            <a:solidFill>
              <a:srgbClr val="776F6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84" name="Rectangle 268"/>
            <p:cNvSpPr>
              <a:spLocks noChangeArrowheads="1"/>
            </p:cNvSpPr>
            <p:nvPr/>
          </p:nvSpPr>
          <p:spPr bwMode="auto">
            <a:xfrm>
              <a:off x="2854" y="2158"/>
              <a:ext cx="41" cy="42"/>
            </a:xfrm>
            <a:prstGeom prst="rect">
              <a:avLst/>
            </a:prstGeom>
            <a:solidFill>
              <a:srgbClr val="E6D7C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85" name="Freeform 269"/>
            <p:cNvSpPr>
              <a:spLocks/>
            </p:cNvSpPr>
            <p:nvPr/>
          </p:nvSpPr>
          <p:spPr bwMode="auto">
            <a:xfrm>
              <a:off x="2875" y="2245"/>
              <a:ext cx="286" cy="92"/>
            </a:xfrm>
            <a:custGeom>
              <a:avLst/>
              <a:gdLst>
                <a:gd name="T0" fmla="*/ 16 w 286"/>
                <a:gd name="T1" fmla="*/ 0 h 92"/>
                <a:gd name="T2" fmla="*/ 258 w 286"/>
                <a:gd name="T3" fmla="*/ 1 h 92"/>
                <a:gd name="T4" fmla="*/ 285 w 286"/>
                <a:gd name="T5" fmla="*/ 91 h 92"/>
                <a:gd name="T6" fmla="*/ 0 w 286"/>
                <a:gd name="T7" fmla="*/ 91 h 92"/>
                <a:gd name="T8" fmla="*/ 16 w 286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92">
                  <a:moveTo>
                    <a:pt x="16" y="0"/>
                  </a:moveTo>
                  <a:lnTo>
                    <a:pt x="258" y="1"/>
                  </a:lnTo>
                  <a:lnTo>
                    <a:pt x="285" y="91"/>
                  </a:lnTo>
                  <a:lnTo>
                    <a:pt x="0" y="91"/>
                  </a:lnTo>
                  <a:lnTo>
                    <a:pt x="16" y="0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86" name="Rectangle 270"/>
            <p:cNvSpPr>
              <a:spLocks noChangeArrowheads="1"/>
            </p:cNvSpPr>
            <p:nvPr/>
          </p:nvSpPr>
          <p:spPr bwMode="auto">
            <a:xfrm>
              <a:off x="2875" y="2336"/>
              <a:ext cx="285" cy="10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87" name="Oval 271"/>
            <p:cNvSpPr>
              <a:spLocks noChangeArrowheads="1"/>
            </p:cNvSpPr>
            <p:nvPr/>
          </p:nvSpPr>
          <p:spPr bwMode="auto">
            <a:xfrm>
              <a:off x="2949" y="2242"/>
              <a:ext cx="137" cy="63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88" name="Freeform 272"/>
            <p:cNvSpPr>
              <a:spLocks/>
            </p:cNvSpPr>
            <p:nvPr/>
          </p:nvSpPr>
          <p:spPr bwMode="auto">
            <a:xfrm>
              <a:off x="2834" y="1987"/>
              <a:ext cx="23" cy="288"/>
            </a:xfrm>
            <a:custGeom>
              <a:avLst/>
              <a:gdLst>
                <a:gd name="T0" fmla="*/ 17 w 23"/>
                <a:gd name="T1" fmla="*/ 0 h 288"/>
                <a:gd name="T2" fmla="*/ 0 w 23"/>
                <a:gd name="T3" fmla="*/ 9 h 288"/>
                <a:gd name="T4" fmla="*/ 0 w 23"/>
                <a:gd name="T5" fmla="*/ 242 h 288"/>
                <a:gd name="T6" fmla="*/ 22 w 23"/>
                <a:gd name="T7" fmla="*/ 287 h 288"/>
                <a:gd name="T8" fmla="*/ 17 w 23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88">
                  <a:moveTo>
                    <a:pt x="17" y="0"/>
                  </a:moveTo>
                  <a:lnTo>
                    <a:pt x="0" y="9"/>
                  </a:lnTo>
                  <a:lnTo>
                    <a:pt x="0" y="242"/>
                  </a:lnTo>
                  <a:lnTo>
                    <a:pt x="22" y="287"/>
                  </a:lnTo>
                  <a:lnTo>
                    <a:pt x="17" y="0"/>
                  </a:lnTo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89" name="Freeform 273"/>
            <p:cNvSpPr>
              <a:spLocks/>
            </p:cNvSpPr>
            <p:nvPr/>
          </p:nvSpPr>
          <p:spPr bwMode="auto">
            <a:xfrm>
              <a:off x="2866" y="1986"/>
              <a:ext cx="335" cy="315"/>
            </a:xfrm>
            <a:custGeom>
              <a:avLst/>
              <a:gdLst>
                <a:gd name="T0" fmla="*/ 334 w 335"/>
                <a:gd name="T1" fmla="*/ 280 h 315"/>
                <a:gd name="T2" fmla="*/ 0 w 335"/>
                <a:gd name="T3" fmla="*/ 314 h 315"/>
                <a:gd name="T4" fmla="*/ 0 w 335"/>
                <a:gd name="T5" fmla="*/ 14 h 315"/>
                <a:gd name="T6" fmla="*/ 334 w 335"/>
                <a:gd name="T7" fmla="*/ 0 h 315"/>
                <a:gd name="T8" fmla="*/ 334 w 335"/>
                <a:gd name="T9" fmla="*/ 28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315">
                  <a:moveTo>
                    <a:pt x="334" y="280"/>
                  </a:moveTo>
                  <a:lnTo>
                    <a:pt x="0" y="314"/>
                  </a:lnTo>
                  <a:lnTo>
                    <a:pt x="0" y="14"/>
                  </a:lnTo>
                  <a:lnTo>
                    <a:pt x="334" y="0"/>
                  </a:lnTo>
                  <a:lnTo>
                    <a:pt x="334" y="280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0" name="Freeform 274"/>
            <p:cNvSpPr>
              <a:spLocks/>
            </p:cNvSpPr>
            <p:nvPr/>
          </p:nvSpPr>
          <p:spPr bwMode="auto">
            <a:xfrm>
              <a:off x="2892" y="1997"/>
              <a:ext cx="272" cy="254"/>
            </a:xfrm>
            <a:custGeom>
              <a:avLst/>
              <a:gdLst>
                <a:gd name="T0" fmla="*/ 261 w 272"/>
                <a:gd name="T1" fmla="*/ 0 h 254"/>
                <a:gd name="T2" fmla="*/ 262 w 272"/>
                <a:gd name="T3" fmla="*/ 3 h 254"/>
                <a:gd name="T4" fmla="*/ 264 w 272"/>
                <a:gd name="T5" fmla="*/ 9 h 254"/>
                <a:gd name="T6" fmla="*/ 265 w 272"/>
                <a:gd name="T7" fmla="*/ 16 h 254"/>
                <a:gd name="T8" fmla="*/ 266 w 272"/>
                <a:gd name="T9" fmla="*/ 28 h 254"/>
                <a:gd name="T10" fmla="*/ 268 w 272"/>
                <a:gd name="T11" fmla="*/ 41 h 254"/>
                <a:gd name="T12" fmla="*/ 269 w 272"/>
                <a:gd name="T13" fmla="*/ 55 h 254"/>
                <a:gd name="T14" fmla="*/ 269 w 272"/>
                <a:gd name="T15" fmla="*/ 73 h 254"/>
                <a:gd name="T16" fmla="*/ 269 w 272"/>
                <a:gd name="T17" fmla="*/ 90 h 254"/>
                <a:gd name="T18" fmla="*/ 271 w 272"/>
                <a:gd name="T19" fmla="*/ 107 h 254"/>
                <a:gd name="T20" fmla="*/ 271 w 272"/>
                <a:gd name="T21" fmla="*/ 126 h 254"/>
                <a:gd name="T22" fmla="*/ 269 w 272"/>
                <a:gd name="T23" fmla="*/ 145 h 254"/>
                <a:gd name="T24" fmla="*/ 269 w 272"/>
                <a:gd name="T25" fmla="*/ 162 h 254"/>
                <a:gd name="T26" fmla="*/ 269 w 272"/>
                <a:gd name="T27" fmla="*/ 180 h 254"/>
                <a:gd name="T28" fmla="*/ 268 w 272"/>
                <a:gd name="T29" fmla="*/ 194 h 254"/>
                <a:gd name="T30" fmla="*/ 266 w 272"/>
                <a:gd name="T31" fmla="*/ 207 h 254"/>
                <a:gd name="T32" fmla="*/ 265 w 272"/>
                <a:gd name="T33" fmla="*/ 217 h 254"/>
                <a:gd name="T34" fmla="*/ 264 w 272"/>
                <a:gd name="T35" fmla="*/ 226 h 254"/>
                <a:gd name="T36" fmla="*/ 262 w 272"/>
                <a:gd name="T37" fmla="*/ 232 h 254"/>
                <a:gd name="T38" fmla="*/ 251 w 272"/>
                <a:gd name="T39" fmla="*/ 235 h 254"/>
                <a:gd name="T40" fmla="*/ 242 w 272"/>
                <a:gd name="T41" fmla="*/ 236 h 254"/>
                <a:gd name="T42" fmla="*/ 231 w 272"/>
                <a:gd name="T43" fmla="*/ 239 h 254"/>
                <a:gd name="T44" fmla="*/ 221 w 272"/>
                <a:gd name="T45" fmla="*/ 240 h 254"/>
                <a:gd name="T46" fmla="*/ 208 w 272"/>
                <a:gd name="T47" fmla="*/ 242 h 254"/>
                <a:gd name="T48" fmla="*/ 195 w 272"/>
                <a:gd name="T49" fmla="*/ 243 h 254"/>
                <a:gd name="T50" fmla="*/ 181 w 272"/>
                <a:gd name="T51" fmla="*/ 245 h 254"/>
                <a:gd name="T52" fmla="*/ 167 w 272"/>
                <a:gd name="T53" fmla="*/ 246 h 254"/>
                <a:gd name="T54" fmla="*/ 152 w 272"/>
                <a:gd name="T55" fmla="*/ 248 h 254"/>
                <a:gd name="T56" fmla="*/ 138 w 272"/>
                <a:gd name="T57" fmla="*/ 249 h 254"/>
                <a:gd name="T58" fmla="*/ 124 w 272"/>
                <a:gd name="T59" fmla="*/ 249 h 254"/>
                <a:gd name="T60" fmla="*/ 110 w 272"/>
                <a:gd name="T61" fmla="*/ 251 h 254"/>
                <a:gd name="T62" fmla="*/ 95 w 272"/>
                <a:gd name="T63" fmla="*/ 251 h 254"/>
                <a:gd name="T64" fmla="*/ 81 w 272"/>
                <a:gd name="T65" fmla="*/ 252 h 254"/>
                <a:gd name="T66" fmla="*/ 67 w 272"/>
                <a:gd name="T67" fmla="*/ 252 h 254"/>
                <a:gd name="T68" fmla="*/ 53 w 272"/>
                <a:gd name="T69" fmla="*/ 253 h 254"/>
                <a:gd name="T70" fmla="*/ 38 w 272"/>
                <a:gd name="T71" fmla="*/ 252 h 254"/>
                <a:gd name="T72" fmla="*/ 24 w 272"/>
                <a:gd name="T73" fmla="*/ 251 h 254"/>
                <a:gd name="T74" fmla="*/ 10 w 272"/>
                <a:gd name="T75" fmla="*/ 251 h 254"/>
                <a:gd name="T76" fmla="*/ 9 w 272"/>
                <a:gd name="T77" fmla="*/ 246 h 254"/>
                <a:gd name="T78" fmla="*/ 6 w 272"/>
                <a:gd name="T79" fmla="*/ 242 h 254"/>
                <a:gd name="T80" fmla="*/ 4 w 272"/>
                <a:gd name="T81" fmla="*/ 235 h 254"/>
                <a:gd name="T82" fmla="*/ 3 w 272"/>
                <a:gd name="T83" fmla="*/ 226 h 254"/>
                <a:gd name="T84" fmla="*/ 3 w 272"/>
                <a:gd name="T85" fmla="*/ 213 h 254"/>
                <a:gd name="T86" fmla="*/ 1 w 272"/>
                <a:gd name="T87" fmla="*/ 198 h 254"/>
                <a:gd name="T88" fmla="*/ 0 w 272"/>
                <a:gd name="T89" fmla="*/ 184 h 254"/>
                <a:gd name="T90" fmla="*/ 0 w 272"/>
                <a:gd name="T91" fmla="*/ 167 h 254"/>
                <a:gd name="T92" fmla="*/ 0 w 272"/>
                <a:gd name="T93" fmla="*/ 148 h 254"/>
                <a:gd name="T94" fmla="*/ 0 w 272"/>
                <a:gd name="T95" fmla="*/ 130 h 254"/>
                <a:gd name="T96" fmla="*/ 0 w 272"/>
                <a:gd name="T97" fmla="*/ 112 h 254"/>
                <a:gd name="T98" fmla="*/ 0 w 272"/>
                <a:gd name="T99" fmla="*/ 93 h 254"/>
                <a:gd name="T100" fmla="*/ 0 w 272"/>
                <a:gd name="T101" fmla="*/ 77 h 254"/>
                <a:gd name="T102" fmla="*/ 1 w 272"/>
                <a:gd name="T103" fmla="*/ 61 h 254"/>
                <a:gd name="T104" fmla="*/ 3 w 272"/>
                <a:gd name="T105" fmla="*/ 47 h 254"/>
                <a:gd name="T106" fmla="*/ 3 w 272"/>
                <a:gd name="T107" fmla="*/ 35 h 254"/>
                <a:gd name="T108" fmla="*/ 4 w 272"/>
                <a:gd name="T109" fmla="*/ 25 h 254"/>
                <a:gd name="T110" fmla="*/ 6 w 272"/>
                <a:gd name="T111" fmla="*/ 18 h 254"/>
                <a:gd name="T112" fmla="*/ 9 w 272"/>
                <a:gd name="T113" fmla="*/ 13 h 254"/>
                <a:gd name="T114" fmla="*/ 10 w 272"/>
                <a:gd name="T115" fmla="*/ 12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2" h="254">
                  <a:moveTo>
                    <a:pt x="261" y="0"/>
                  </a:moveTo>
                  <a:lnTo>
                    <a:pt x="261" y="0"/>
                  </a:lnTo>
                  <a:lnTo>
                    <a:pt x="262" y="2"/>
                  </a:lnTo>
                  <a:lnTo>
                    <a:pt x="262" y="3"/>
                  </a:lnTo>
                  <a:lnTo>
                    <a:pt x="264" y="6"/>
                  </a:lnTo>
                  <a:lnTo>
                    <a:pt x="264" y="9"/>
                  </a:lnTo>
                  <a:lnTo>
                    <a:pt x="265" y="12"/>
                  </a:lnTo>
                  <a:lnTo>
                    <a:pt x="265" y="16"/>
                  </a:lnTo>
                  <a:lnTo>
                    <a:pt x="266" y="22"/>
                  </a:lnTo>
                  <a:lnTo>
                    <a:pt x="266" y="28"/>
                  </a:lnTo>
                  <a:lnTo>
                    <a:pt x="268" y="34"/>
                  </a:lnTo>
                  <a:lnTo>
                    <a:pt x="268" y="41"/>
                  </a:lnTo>
                  <a:lnTo>
                    <a:pt x="268" y="48"/>
                  </a:lnTo>
                  <a:lnTo>
                    <a:pt x="269" y="55"/>
                  </a:lnTo>
                  <a:lnTo>
                    <a:pt x="269" y="64"/>
                  </a:lnTo>
                  <a:lnTo>
                    <a:pt x="269" y="73"/>
                  </a:lnTo>
                  <a:lnTo>
                    <a:pt x="269" y="80"/>
                  </a:lnTo>
                  <a:lnTo>
                    <a:pt x="269" y="90"/>
                  </a:lnTo>
                  <a:lnTo>
                    <a:pt x="271" y="99"/>
                  </a:lnTo>
                  <a:lnTo>
                    <a:pt x="271" y="107"/>
                  </a:lnTo>
                  <a:lnTo>
                    <a:pt x="271" y="117"/>
                  </a:lnTo>
                  <a:lnTo>
                    <a:pt x="271" y="126"/>
                  </a:lnTo>
                  <a:lnTo>
                    <a:pt x="271" y="136"/>
                  </a:lnTo>
                  <a:lnTo>
                    <a:pt x="269" y="145"/>
                  </a:lnTo>
                  <a:lnTo>
                    <a:pt x="269" y="154"/>
                  </a:lnTo>
                  <a:lnTo>
                    <a:pt x="269" y="162"/>
                  </a:lnTo>
                  <a:lnTo>
                    <a:pt x="269" y="171"/>
                  </a:lnTo>
                  <a:lnTo>
                    <a:pt x="269" y="180"/>
                  </a:lnTo>
                  <a:lnTo>
                    <a:pt x="268" y="187"/>
                  </a:lnTo>
                  <a:lnTo>
                    <a:pt x="268" y="194"/>
                  </a:lnTo>
                  <a:lnTo>
                    <a:pt x="268" y="201"/>
                  </a:lnTo>
                  <a:lnTo>
                    <a:pt x="266" y="207"/>
                  </a:lnTo>
                  <a:lnTo>
                    <a:pt x="266" y="213"/>
                  </a:lnTo>
                  <a:lnTo>
                    <a:pt x="265" y="217"/>
                  </a:lnTo>
                  <a:lnTo>
                    <a:pt x="265" y="223"/>
                  </a:lnTo>
                  <a:lnTo>
                    <a:pt x="264" y="226"/>
                  </a:lnTo>
                  <a:lnTo>
                    <a:pt x="262" y="229"/>
                  </a:lnTo>
                  <a:lnTo>
                    <a:pt x="262" y="232"/>
                  </a:lnTo>
                  <a:lnTo>
                    <a:pt x="255" y="233"/>
                  </a:lnTo>
                  <a:lnTo>
                    <a:pt x="251" y="235"/>
                  </a:lnTo>
                  <a:lnTo>
                    <a:pt x="246" y="236"/>
                  </a:lnTo>
                  <a:lnTo>
                    <a:pt x="242" y="236"/>
                  </a:lnTo>
                  <a:lnTo>
                    <a:pt x="239" y="238"/>
                  </a:lnTo>
                  <a:lnTo>
                    <a:pt x="231" y="239"/>
                  </a:lnTo>
                  <a:lnTo>
                    <a:pt x="228" y="239"/>
                  </a:lnTo>
                  <a:lnTo>
                    <a:pt x="221" y="240"/>
                  </a:lnTo>
                  <a:lnTo>
                    <a:pt x="215" y="242"/>
                  </a:lnTo>
                  <a:lnTo>
                    <a:pt x="208" y="242"/>
                  </a:lnTo>
                  <a:lnTo>
                    <a:pt x="202" y="243"/>
                  </a:lnTo>
                  <a:lnTo>
                    <a:pt x="195" y="243"/>
                  </a:lnTo>
                  <a:lnTo>
                    <a:pt x="188" y="245"/>
                  </a:lnTo>
                  <a:lnTo>
                    <a:pt x="181" y="245"/>
                  </a:lnTo>
                  <a:lnTo>
                    <a:pt x="174" y="246"/>
                  </a:lnTo>
                  <a:lnTo>
                    <a:pt x="167" y="246"/>
                  </a:lnTo>
                  <a:lnTo>
                    <a:pt x="160" y="248"/>
                  </a:lnTo>
                  <a:lnTo>
                    <a:pt x="152" y="248"/>
                  </a:lnTo>
                  <a:lnTo>
                    <a:pt x="145" y="249"/>
                  </a:lnTo>
                  <a:lnTo>
                    <a:pt x="138" y="249"/>
                  </a:lnTo>
                  <a:lnTo>
                    <a:pt x="131" y="249"/>
                  </a:lnTo>
                  <a:lnTo>
                    <a:pt x="124" y="249"/>
                  </a:lnTo>
                  <a:lnTo>
                    <a:pt x="117" y="251"/>
                  </a:lnTo>
                  <a:lnTo>
                    <a:pt x="110" y="251"/>
                  </a:lnTo>
                  <a:lnTo>
                    <a:pt x="103" y="251"/>
                  </a:lnTo>
                  <a:lnTo>
                    <a:pt x="95" y="251"/>
                  </a:lnTo>
                  <a:lnTo>
                    <a:pt x="88" y="251"/>
                  </a:lnTo>
                  <a:lnTo>
                    <a:pt x="81" y="252"/>
                  </a:lnTo>
                  <a:lnTo>
                    <a:pt x="74" y="252"/>
                  </a:lnTo>
                  <a:lnTo>
                    <a:pt x="67" y="252"/>
                  </a:lnTo>
                  <a:lnTo>
                    <a:pt x="60" y="252"/>
                  </a:lnTo>
                  <a:lnTo>
                    <a:pt x="53" y="253"/>
                  </a:lnTo>
                  <a:lnTo>
                    <a:pt x="46" y="252"/>
                  </a:lnTo>
                  <a:lnTo>
                    <a:pt x="38" y="252"/>
                  </a:lnTo>
                  <a:lnTo>
                    <a:pt x="31" y="252"/>
                  </a:lnTo>
                  <a:lnTo>
                    <a:pt x="24" y="251"/>
                  </a:lnTo>
                  <a:lnTo>
                    <a:pt x="17" y="251"/>
                  </a:lnTo>
                  <a:lnTo>
                    <a:pt x="10" y="251"/>
                  </a:lnTo>
                  <a:lnTo>
                    <a:pt x="9" y="248"/>
                  </a:lnTo>
                  <a:lnTo>
                    <a:pt x="9" y="246"/>
                  </a:lnTo>
                  <a:lnTo>
                    <a:pt x="7" y="245"/>
                  </a:lnTo>
                  <a:lnTo>
                    <a:pt x="6" y="242"/>
                  </a:lnTo>
                  <a:lnTo>
                    <a:pt x="6" y="239"/>
                  </a:lnTo>
                  <a:lnTo>
                    <a:pt x="4" y="235"/>
                  </a:lnTo>
                  <a:lnTo>
                    <a:pt x="4" y="230"/>
                  </a:lnTo>
                  <a:lnTo>
                    <a:pt x="3" y="226"/>
                  </a:lnTo>
                  <a:lnTo>
                    <a:pt x="3" y="219"/>
                  </a:lnTo>
                  <a:lnTo>
                    <a:pt x="3" y="213"/>
                  </a:lnTo>
                  <a:lnTo>
                    <a:pt x="1" y="206"/>
                  </a:lnTo>
                  <a:lnTo>
                    <a:pt x="1" y="198"/>
                  </a:lnTo>
                  <a:lnTo>
                    <a:pt x="1" y="191"/>
                  </a:lnTo>
                  <a:lnTo>
                    <a:pt x="0" y="184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0" y="157"/>
                  </a:lnTo>
                  <a:lnTo>
                    <a:pt x="0" y="148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84"/>
                  </a:lnTo>
                  <a:lnTo>
                    <a:pt x="0" y="77"/>
                  </a:lnTo>
                  <a:lnTo>
                    <a:pt x="1" y="68"/>
                  </a:lnTo>
                  <a:lnTo>
                    <a:pt x="1" y="61"/>
                  </a:lnTo>
                  <a:lnTo>
                    <a:pt x="1" y="54"/>
                  </a:lnTo>
                  <a:lnTo>
                    <a:pt x="3" y="47"/>
                  </a:lnTo>
                  <a:lnTo>
                    <a:pt x="3" y="41"/>
                  </a:lnTo>
                  <a:lnTo>
                    <a:pt x="3" y="35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6" y="21"/>
                  </a:lnTo>
                  <a:lnTo>
                    <a:pt x="6" y="18"/>
                  </a:lnTo>
                  <a:lnTo>
                    <a:pt x="7" y="15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261" y="0"/>
                  </a:lnTo>
                </a:path>
              </a:pathLst>
            </a:custGeom>
            <a:solidFill>
              <a:srgbClr val="1A1A1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1" name="Freeform 275"/>
            <p:cNvSpPr>
              <a:spLocks/>
            </p:cNvSpPr>
            <p:nvPr/>
          </p:nvSpPr>
          <p:spPr bwMode="auto">
            <a:xfrm>
              <a:off x="2851" y="1967"/>
              <a:ext cx="350" cy="34"/>
            </a:xfrm>
            <a:custGeom>
              <a:avLst/>
              <a:gdLst>
                <a:gd name="T0" fmla="*/ 349 w 350"/>
                <a:gd name="T1" fmla="*/ 19 h 34"/>
                <a:gd name="T2" fmla="*/ 326 w 350"/>
                <a:gd name="T3" fmla="*/ 0 h 34"/>
                <a:gd name="T4" fmla="*/ 0 w 350"/>
                <a:gd name="T5" fmla="*/ 13 h 34"/>
                <a:gd name="T6" fmla="*/ 15 w 350"/>
                <a:gd name="T7" fmla="*/ 33 h 34"/>
                <a:gd name="T8" fmla="*/ 349 w 350"/>
                <a:gd name="T9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4">
                  <a:moveTo>
                    <a:pt x="349" y="19"/>
                  </a:moveTo>
                  <a:lnTo>
                    <a:pt x="326" y="0"/>
                  </a:lnTo>
                  <a:lnTo>
                    <a:pt x="0" y="13"/>
                  </a:lnTo>
                  <a:lnTo>
                    <a:pt x="15" y="33"/>
                  </a:lnTo>
                  <a:lnTo>
                    <a:pt x="349" y="19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2" name="Freeform 276"/>
            <p:cNvSpPr>
              <a:spLocks/>
            </p:cNvSpPr>
            <p:nvPr/>
          </p:nvSpPr>
          <p:spPr bwMode="auto">
            <a:xfrm>
              <a:off x="2851" y="1980"/>
              <a:ext cx="16" cy="321"/>
            </a:xfrm>
            <a:custGeom>
              <a:avLst/>
              <a:gdLst>
                <a:gd name="T0" fmla="*/ 0 w 16"/>
                <a:gd name="T1" fmla="*/ 0 h 321"/>
                <a:gd name="T2" fmla="*/ 15 w 16"/>
                <a:gd name="T3" fmla="*/ 20 h 321"/>
                <a:gd name="T4" fmla="*/ 15 w 16"/>
                <a:gd name="T5" fmla="*/ 320 h 321"/>
                <a:gd name="T6" fmla="*/ 0 w 16"/>
                <a:gd name="T7" fmla="*/ 292 h 321"/>
                <a:gd name="T8" fmla="*/ 0 w 16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21">
                  <a:moveTo>
                    <a:pt x="0" y="0"/>
                  </a:moveTo>
                  <a:lnTo>
                    <a:pt x="15" y="20"/>
                  </a:lnTo>
                  <a:lnTo>
                    <a:pt x="15" y="320"/>
                  </a:lnTo>
                  <a:lnTo>
                    <a:pt x="0" y="292"/>
                  </a:lnTo>
                  <a:lnTo>
                    <a:pt x="0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3" name="Freeform 277"/>
            <p:cNvSpPr>
              <a:spLocks/>
            </p:cNvSpPr>
            <p:nvPr/>
          </p:nvSpPr>
          <p:spPr bwMode="auto">
            <a:xfrm>
              <a:off x="3174" y="1986"/>
              <a:ext cx="27" cy="283"/>
            </a:xfrm>
            <a:custGeom>
              <a:avLst/>
              <a:gdLst>
                <a:gd name="T0" fmla="*/ 26 w 27"/>
                <a:gd name="T1" fmla="*/ 0 h 283"/>
                <a:gd name="T2" fmla="*/ 0 w 27"/>
                <a:gd name="T3" fmla="*/ 16 h 283"/>
                <a:gd name="T4" fmla="*/ 0 w 27"/>
                <a:gd name="T5" fmla="*/ 253 h 283"/>
                <a:gd name="T6" fmla="*/ 26 w 27"/>
                <a:gd name="T7" fmla="*/ 282 h 283"/>
                <a:gd name="T8" fmla="*/ 26 w 27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83">
                  <a:moveTo>
                    <a:pt x="26" y="0"/>
                  </a:moveTo>
                  <a:lnTo>
                    <a:pt x="0" y="16"/>
                  </a:lnTo>
                  <a:lnTo>
                    <a:pt x="0" y="253"/>
                  </a:lnTo>
                  <a:lnTo>
                    <a:pt x="26" y="282"/>
                  </a:lnTo>
                  <a:lnTo>
                    <a:pt x="26" y="0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4" name="Freeform 278"/>
            <p:cNvSpPr>
              <a:spLocks/>
            </p:cNvSpPr>
            <p:nvPr/>
          </p:nvSpPr>
          <p:spPr bwMode="auto">
            <a:xfrm>
              <a:off x="2866" y="2239"/>
              <a:ext cx="335" cy="62"/>
            </a:xfrm>
            <a:custGeom>
              <a:avLst/>
              <a:gdLst>
                <a:gd name="T0" fmla="*/ 334 w 335"/>
                <a:gd name="T1" fmla="*/ 27 h 62"/>
                <a:gd name="T2" fmla="*/ 307 w 335"/>
                <a:gd name="T3" fmla="*/ 0 h 62"/>
                <a:gd name="T4" fmla="*/ 26 w 335"/>
                <a:gd name="T5" fmla="*/ 27 h 62"/>
                <a:gd name="T6" fmla="*/ 0 w 335"/>
                <a:gd name="T7" fmla="*/ 61 h 62"/>
                <a:gd name="T8" fmla="*/ 334 w 335"/>
                <a:gd name="T9" fmla="*/ 2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62">
                  <a:moveTo>
                    <a:pt x="334" y="27"/>
                  </a:moveTo>
                  <a:lnTo>
                    <a:pt x="307" y="0"/>
                  </a:lnTo>
                  <a:lnTo>
                    <a:pt x="26" y="27"/>
                  </a:lnTo>
                  <a:lnTo>
                    <a:pt x="0" y="61"/>
                  </a:lnTo>
                  <a:lnTo>
                    <a:pt x="334" y="27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5" name="Freeform 279"/>
            <p:cNvSpPr>
              <a:spLocks/>
            </p:cNvSpPr>
            <p:nvPr/>
          </p:nvSpPr>
          <p:spPr bwMode="auto">
            <a:xfrm>
              <a:off x="2866" y="2000"/>
              <a:ext cx="28" cy="301"/>
            </a:xfrm>
            <a:custGeom>
              <a:avLst/>
              <a:gdLst>
                <a:gd name="T0" fmla="*/ 0 w 28"/>
                <a:gd name="T1" fmla="*/ 300 h 301"/>
                <a:gd name="T2" fmla="*/ 27 w 28"/>
                <a:gd name="T3" fmla="*/ 266 h 301"/>
                <a:gd name="T4" fmla="*/ 27 w 28"/>
                <a:gd name="T5" fmla="*/ 13 h 301"/>
                <a:gd name="T6" fmla="*/ 0 w 28"/>
                <a:gd name="T7" fmla="*/ 0 h 301"/>
                <a:gd name="T8" fmla="*/ 0 w 28"/>
                <a:gd name="T9" fmla="*/ 30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01">
                  <a:moveTo>
                    <a:pt x="0" y="300"/>
                  </a:moveTo>
                  <a:lnTo>
                    <a:pt x="27" y="266"/>
                  </a:lnTo>
                  <a:lnTo>
                    <a:pt x="27" y="13"/>
                  </a:lnTo>
                  <a:lnTo>
                    <a:pt x="0" y="0"/>
                  </a:lnTo>
                  <a:lnTo>
                    <a:pt x="0" y="30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6" name="Freeform 280"/>
            <p:cNvSpPr>
              <a:spLocks/>
            </p:cNvSpPr>
            <p:nvPr/>
          </p:nvSpPr>
          <p:spPr bwMode="auto">
            <a:xfrm>
              <a:off x="2861" y="1986"/>
              <a:ext cx="341" cy="30"/>
            </a:xfrm>
            <a:custGeom>
              <a:avLst/>
              <a:gdLst>
                <a:gd name="T0" fmla="*/ 0 w 341"/>
                <a:gd name="T1" fmla="*/ 14 h 30"/>
                <a:gd name="T2" fmla="*/ 25 w 341"/>
                <a:gd name="T3" fmla="*/ 29 h 30"/>
                <a:gd name="T4" fmla="*/ 313 w 341"/>
                <a:gd name="T5" fmla="*/ 16 h 30"/>
                <a:gd name="T6" fmla="*/ 340 w 341"/>
                <a:gd name="T7" fmla="*/ 0 h 30"/>
                <a:gd name="T8" fmla="*/ 0 w 341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0">
                  <a:moveTo>
                    <a:pt x="0" y="14"/>
                  </a:moveTo>
                  <a:lnTo>
                    <a:pt x="25" y="29"/>
                  </a:lnTo>
                  <a:lnTo>
                    <a:pt x="313" y="16"/>
                  </a:lnTo>
                  <a:lnTo>
                    <a:pt x="340" y="0"/>
                  </a:lnTo>
                  <a:lnTo>
                    <a:pt x="0" y="1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7" name="Freeform 281"/>
            <p:cNvSpPr>
              <a:spLocks/>
            </p:cNvSpPr>
            <p:nvPr/>
          </p:nvSpPr>
          <p:spPr bwMode="auto">
            <a:xfrm>
              <a:off x="2695" y="1981"/>
              <a:ext cx="137" cy="458"/>
            </a:xfrm>
            <a:custGeom>
              <a:avLst/>
              <a:gdLst>
                <a:gd name="T0" fmla="*/ 136 w 137"/>
                <a:gd name="T1" fmla="*/ 0 h 458"/>
                <a:gd name="T2" fmla="*/ 136 w 137"/>
                <a:gd name="T3" fmla="*/ 408 h 458"/>
                <a:gd name="T4" fmla="*/ 0 w 137"/>
                <a:gd name="T5" fmla="*/ 457 h 458"/>
                <a:gd name="T6" fmla="*/ 0 w 137"/>
                <a:gd name="T7" fmla="*/ 18 h 458"/>
                <a:gd name="T8" fmla="*/ 136 w 137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458">
                  <a:moveTo>
                    <a:pt x="136" y="0"/>
                  </a:moveTo>
                  <a:lnTo>
                    <a:pt x="136" y="408"/>
                  </a:lnTo>
                  <a:lnTo>
                    <a:pt x="0" y="457"/>
                  </a:lnTo>
                  <a:lnTo>
                    <a:pt x="0" y="18"/>
                  </a:lnTo>
                  <a:lnTo>
                    <a:pt x="136" y="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8" name="Freeform 282"/>
            <p:cNvSpPr>
              <a:spLocks/>
            </p:cNvSpPr>
            <p:nvPr/>
          </p:nvSpPr>
          <p:spPr bwMode="auto">
            <a:xfrm>
              <a:off x="2543" y="1925"/>
              <a:ext cx="289" cy="75"/>
            </a:xfrm>
            <a:custGeom>
              <a:avLst/>
              <a:gdLst>
                <a:gd name="T0" fmla="*/ 288 w 289"/>
                <a:gd name="T1" fmla="*/ 55 h 75"/>
                <a:gd name="T2" fmla="*/ 134 w 289"/>
                <a:gd name="T3" fmla="*/ 0 h 75"/>
                <a:gd name="T4" fmla="*/ 0 w 289"/>
                <a:gd name="T5" fmla="*/ 17 h 75"/>
                <a:gd name="T6" fmla="*/ 152 w 289"/>
                <a:gd name="T7" fmla="*/ 74 h 75"/>
                <a:gd name="T8" fmla="*/ 288 w 289"/>
                <a:gd name="T9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75">
                  <a:moveTo>
                    <a:pt x="288" y="55"/>
                  </a:moveTo>
                  <a:lnTo>
                    <a:pt x="134" y="0"/>
                  </a:lnTo>
                  <a:lnTo>
                    <a:pt x="0" y="17"/>
                  </a:lnTo>
                  <a:lnTo>
                    <a:pt x="152" y="74"/>
                  </a:lnTo>
                  <a:lnTo>
                    <a:pt x="288" y="55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099" name="Freeform 283"/>
            <p:cNvSpPr>
              <a:spLocks/>
            </p:cNvSpPr>
            <p:nvPr/>
          </p:nvSpPr>
          <p:spPr bwMode="auto">
            <a:xfrm>
              <a:off x="2543" y="1942"/>
              <a:ext cx="153" cy="497"/>
            </a:xfrm>
            <a:custGeom>
              <a:avLst/>
              <a:gdLst>
                <a:gd name="T0" fmla="*/ 152 w 153"/>
                <a:gd name="T1" fmla="*/ 55 h 497"/>
                <a:gd name="T2" fmla="*/ 0 w 153"/>
                <a:gd name="T3" fmla="*/ 0 h 497"/>
                <a:gd name="T4" fmla="*/ 0 w 153"/>
                <a:gd name="T5" fmla="*/ 410 h 497"/>
                <a:gd name="T6" fmla="*/ 152 w 153"/>
                <a:gd name="T7" fmla="*/ 496 h 497"/>
                <a:gd name="T8" fmla="*/ 152 w 153"/>
                <a:gd name="T9" fmla="*/ 55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497">
                  <a:moveTo>
                    <a:pt x="152" y="55"/>
                  </a:moveTo>
                  <a:lnTo>
                    <a:pt x="0" y="0"/>
                  </a:lnTo>
                  <a:lnTo>
                    <a:pt x="0" y="410"/>
                  </a:lnTo>
                  <a:lnTo>
                    <a:pt x="152" y="496"/>
                  </a:lnTo>
                  <a:lnTo>
                    <a:pt x="152" y="55"/>
                  </a:lnTo>
                </a:path>
              </a:pathLst>
            </a:cu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0" name="Freeform 284"/>
            <p:cNvSpPr>
              <a:spLocks/>
            </p:cNvSpPr>
            <p:nvPr/>
          </p:nvSpPr>
          <p:spPr bwMode="auto">
            <a:xfrm>
              <a:off x="2708" y="2185"/>
              <a:ext cx="112" cy="101"/>
            </a:xfrm>
            <a:custGeom>
              <a:avLst/>
              <a:gdLst>
                <a:gd name="T0" fmla="*/ 111 w 112"/>
                <a:gd name="T1" fmla="*/ 0 h 101"/>
                <a:gd name="T2" fmla="*/ 111 w 112"/>
                <a:gd name="T3" fmla="*/ 68 h 101"/>
                <a:gd name="T4" fmla="*/ 0 w 112"/>
                <a:gd name="T5" fmla="*/ 100 h 101"/>
                <a:gd name="T6" fmla="*/ 0 w 112"/>
                <a:gd name="T7" fmla="*/ 28 h 101"/>
                <a:gd name="T8" fmla="*/ 111 w 112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1">
                  <a:moveTo>
                    <a:pt x="111" y="0"/>
                  </a:moveTo>
                  <a:lnTo>
                    <a:pt x="111" y="68"/>
                  </a:lnTo>
                  <a:lnTo>
                    <a:pt x="0" y="100"/>
                  </a:lnTo>
                  <a:lnTo>
                    <a:pt x="0" y="28"/>
                  </a:lnTo>
                  <a:lnTo>
                    <a:pt x="111" y="0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1" name="Freeform 285"/>
            <p:cNvSpPr>
              <a:spLocks/>
            </p:cNvSpPr>
            <p:nvPr/>
          </p:nvSpPr>
          <p:spPr bwMode="auto">
            <a:xfrm>
              <a:off x="2708" y="2086"/>
              <a:ext cx="112" cy="99"/>
            </a:xfrm>
            <a:custGeom>
              <a:avLst/>
              <a:gdLst>
                <a:gd name="T0" fmla="*/ 111 w 112"/>
                <a:gd name="T1" fmla="*/ 0 h 99"/>
                <a:gd name="T2" fmla="*/ 111 w 112"/>
                <a:gd name="T3" fmla="*/ 69 h 99"/>
                <a:gd name="T4" fmla="*/ 0 w 112"/>
                <a:gd name="T5" fmla="*/ 98 h 99"/>
                <a:gd name="T6" fmla="*/ 0 w 112"/>
                <a:gd name="T7" fmla="*/ 21 h 99"/>
                <a:gd name="T8" fmla="*/ 111 w 1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99">
                  <a:moveTo>
                    <a:pt x="111" y="0"/>
                  </a:moveTo>
                  <a:lnTo>
                    <a:pt x="111" y="69"/>
                  </a:lnTo>
                  <a:lnTo>
                    <a:pt x="0" y="98"/>
                  </a:lnTo>
                  <a:lnTo>
                    <a:pt x="0" y="21"/>
                  </a:lnTo>
                  <a:lnTo>
                    <a:pt x="111" y="0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2" name="Freeform 286"/>
            <p:cNvSpPr>
              <a:spLocks/>
            </p:cNvSpPr>
            <p:nvPr/>
          </p:nvSpPr>
          <p:spPr bwMode="auto">
            <a:xfrm>
              <a:off x="2819" y="2084"/>
              <a:ext cx="7" cy="78"/>
            </a:xfrm>
            <a:custGeom>
              <a:avLst/>
              <a:gdLst>
                <a:gd name="T0" fmla="*/ 0 w 7"/>
                <a:gd name="T1" fmla="*/ 0 h 78"/>
                <a:gd name="T2" fmla="*/ 6 w 7"/>
                <a:gd name="T3" fmla="*/ 0 h 78"/>
                <a:gd name="T4" fmla="*/ 6 w 7"/>
                <a:gd name="T5" fmla="*/ 77 h 78"/>
                <a:gd name="T6" fmla="*/ 0 w 7"/>
                <a:gd name="T7" fmla="*/ 71 h 78"/>
                <a:gd name="T8" fmla="*/ 0 w 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8">
                  <a:moveTo>
                    <a:pt x="0" y="0"/>
                  </a:moveTo>
                  <a:lnTo>
                    <a:pt x="6" y="0"/>
                  </a:lnTo>
                  <a:lnTo>
                    <a:pt x="6" y="77"/>
                  </a:lnTo>
                  <a:lnTo>
                    <a:pt x="0" y="71"/>
                  </a:lnTo>
                  <a:lnTo>
                    <a:pt x="0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3" name="Freeform 287"/>
            <p:cNvSpPr>
              <a:spLocks/>
            </p:cNvSpPr>
            <p:nvPr/>
          </p:nvSpPr>
          <p:spPr bwMode="auto">
            <a:xfrm>
              <a:off x="2708" y="2156"/>
              <a:ext cx="118" cy="36"/>
            </a:xfrm>
            <a:custGeom>
              <a:avLst/>
              <a:gdLst>
                <a:gd name="T0" fmla="*/ 117 w 118"/>
                <a:gd name="T1" fmla="*/ 5 h 36"/>
                <a:gd name="T2" fmla="*/ 111 w 118"/>
                <a:gd name="T3" fmla="*/ 0 h 36"/>
                <a:gd name="T4" fmla="*/ 0 w 118"/>
                <a:gd name="T5" fmla="*/ 28 h 36"/>
                <a:gd name="T6" fmla="*/ 0 w 118"/>
                <a:gd name="T7" fmla="*/ 35 h 36"/>
                <a:gd name="T8" fmla="*/ 117 w 11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36">
                  <a:moveTo>
                    <a:pt x="117" y="5"/>
                  </a:moveTo>
                  <a:lnTo>
                    <a:pt x="111" y="0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117" y="5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4" name="Freeform 288"/>
            <p:cNvSpPr>
              <a:spLocks/>
            </p:cNvSpPr>
            <p:nvPr/>
          </p:nvSpPr>
          <p:spPr bwMode="auto">
            <a:xfrm>
              <a:off x="2717" y="2159"/>
              <a:ext cx="120" cy="43"/>
            </a:xfrm>
            <a:custGeom>
              <a:avLst/>
              <a:gdLst>
                <a:gd name="T0" fmla="*/ 112 w 120"/>
                <a:gd name="T1" fmla="*/ 0 h 43"/>
                <a:gd name="T2" fmla="*/ 119 w 120"/>
                <a:gd name="T3" fmla="*/ 13 h 43"/>
                <a:gd name="T4" fmla="*/ 5 w 120"/>
                <a:gd name="T5" fmla="*/ 42 h 43"/>
                <a:gd name="T6" fmla="*/ 0 w 120"/>
                <a:gd name="T7" fmla="*/ 28 h 43"/>
                <a:gd name="T8" fmla="*/ 112 w 120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43">
                  <a:moveTo>
                    <a:pt x="112" y="0"/>
                  </a:moveTo>
                  <a:lnTo>
                    <a:pt x="119" y="13"/>
                  </a:lnTo>
                  <a:lnTo>
                    <a:pt x="5" y="42"/>
                  </a:lnTo>
                  <a:lnTo>
                    <a:pt x="0" y="28"/>
                  </a:lnTo>
                  <a:lnTo>
                    <a:pt x="112" y="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5" name="Freeform 289"/>
            <p:cNvSpPr>
              <a:spLocks/>
            </p:cNvSpPr>
            <p:nvPr/>
          </p:nvSpPr>
          <p:spPr bwMode="auto">
            <a:xfrm>
              <a:off x="2717" y="2174"/>
              <a:ext cx="120" cy="38"/>
            </a:xfrm>
            <a:custGeom>
              <a:avLst/>
              <a:gdLst>
                <a:gd name="T0" fmla="*/ 119 w 120"/>
                <a:gd name="T1" fmla="*/ 0 h 38"/>
                <a:gd name="T2" fmla="*/ 112 w 120"/>
                <a:gd name="T3" fmla="*/ 8 h 38"/>
                <a:gd name="T4" fmla="*/ 0 w 120"/>
                <a:gd name="T5" fmla="*/ 37 h 38"/>
                <a:gd name="T6" fmla="*/ 5 w 120"/>
                <a:gd name="T7" fmla="*/ 27 h 38"/>
                <a:gd name="T8" fmla="*/ 119 w 12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38">
                  <a:moveTo>
                    <a:pt x="119" y="0"/>
                  </a:moveTo>
                  <a:lnTo>
                    <a:pt x="112" y="8"/>
                  </a:lnTo>
                  <a:lnTo>
                    <a:pt x="0" y="37"/>
                  </a:lnTo>
                  <a:lnTo>
                    <a:pt x="5" y="27"/>
                  </a:lnTo>
                  <a:lnTo>
                    <a:pt x="119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6" name="Freeform 290"/>
            <p:cNvSpPr>
              <a:spLocks/>
            </p:cNvSpPr>
            <p:nvPr/>
          </p:nvSpPr>
          <p:spPr bwMode="auto">
            <a:xfrm>
              <a:off x="2717" y="2187"/>
              <a:ext cx="6" cy="25"/>
            </a:xfrm>
            <a:custGeom>
              <a:avLst/>
              <a:gdLst>
                <a:gd name="T0" fmla="*/ 0 w 6"/>
                <a:gd name="T1" fmla="*/ 0 h 25"/>
                <a:gd name="T2" fmla="*/ 5 w 6"/>
                <a:gd name="T3" fmla="*/ 13 h 25"/>
                <a:gd name="T4" fmla="*/ 0 w 6"/>
                <a:gd name="T5" fmla="*/ 24 h 25"/>
                <a:gd name="T6" fmla="*/ 0 w 6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0"/>
                  </a:moveTo>
                  <a:lnTo>
                    <a:pt x="5" y="13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solidFill>
              <a:srgbClr val="ADA3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7" name="Freeform 291"/>
            <p:cNvSpPr>
              <a:spLocks/>
            </p:cNvSpPr>
            <p:nvPr/>
          </p:nvSpPr>
          <p:spPr bwMode="auto">
            <a:xfrm>
              <a:off x="2819" y="2184"/>
              <a:ext cx="7" cy="76"/>
            </a:xfrm>
            <a:custGeom>
              <a:avLst/>
              <a:gdLst>
                <a:gd name="T0" fmla="*/ 0 w 7"/>
                <a:gd name="T1" fmla="*/ 1 h 76"/>
                <a:gd name="T2" fmla="*/ 6 w 7"/>
                <a:gd name="T3" fmla="*/ 0 h 76"/>
                <a:gd name="T4" fmla="*/ 6 w 7"/>
                <a:gd name="T5" fmla="*/ 75 h 76"/>
                <a:gd name="T6" fmla="*/ 0 w 7"/>
                <a:gd name="T7" fmla="*/ 69 h 76"/>
                <a:gd name="T8" fmla="*/ 0 w 7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6">
                  <a:moveTo>
                    <a:pt x="0" y="1"/>
                  </a:moveTo>
                  <a:lnTo>
                    <a:pt x="6" y="0"/>
                  </a:lnTo>
                  <a:lnTo>
                    <a:pt x="6" y="75"/>
                  </a:lnTo>
                  <a:lnTo>
                    <a:pt x="0" y="69"/>
                  </a:lnTo>
                  <a:lnTo>
                    <a:pt x="0" y="1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8" name="Freeform 292"/>
            <p:cNvSpPr>
              <a:spLocks/>
            </p:cNvSpPr>
            <p:nvPr/>
          </p:nvSpPr>
          <p:spPr bwMode="auto">
            <a:xfrm>
              <a:off x="2708" y="2256"/>
              <a:ext cx="118" cy="37"/>
            </a:xfrm>
            <a:custGeom>
              <a:avLst/>
              <a:gdLst>
                <a:gd name="T0" fmla="*/ 111 w 118"/>
                <a:gd name="T1" fmla="*/ 0 h 37"/>
                <a:gd name="T2" fmla="*/ 117 w 118"/>
                <a:gd name="T3" fmla="*/ 5 h 37"/>
                <a:gd name="T4" fmla="*/ 0 w 118"/>
                <a:gd name="T5" fmla="*/ 36 h 37"/>
                <a:gd name="T6" fmla="*/ 0 w 118"/>
                <a:gd name="T7" fmla="*/ 29 h 37"/>
                <a:gd name="T8" fmla="*/ 111 w 11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37">
                  <a:moveTo>
                    <a:pt x="111" y="0"/>
                  </a:moveTo>
                  <a:lnTo>
                    <a:pt x="117" y="5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11" y="0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09" name="Freeform 293"/>
            <p:cNvSpPr>
              <a:spLocks/>
            </p:cNvSpPr>
            <p:nvPr/>
          </p:nvSpPr>
          <p:spPr bwMode="auto">
            <a:xfrm>
              <a:off x="2731" y="2012"/>
              <a:ext cx="65" cy="33"/>
            </a:xfrm>
            <a:custGeom>
              <a:avLst/>
              <a:gdLst>
                <a:gd name="T0" fmla="*/ 64 w 65"/>
                <a:gd name="T1" fmla="*/ 0 h 33"/>
                <a:gd name="T2" fmla="*/ 58 w 65"/>
                <a:gd name="T3" fmla="*/ 10 h 33"/>
                <a:gd name="T4" fmla="*/ 64 w 65"/>
                <a:gd name="T5" fmla="*/ 20 h 33"/>
                <a:gd name="T6" fmla="*/ 0 w 65"/>
                <a:gd name="T7" fmla="*/ 32 h 33"/>
                <a:gd name="T8" fmla="*/ 0 w 65"/>
                <a:gd name="T9" fmla="*/ 8 h 33"/>
                <a:gd name="T10" fmla="*/ 64 w 65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3">
                  <a:moveTo>
                    <a:pt x="64" y="0"/>
                  </a:moveTo>
                  <a:lnTo>
                    <a:pt x="58" y="10"/>
                  </a:lnTo>
                  <a:lnTo>
                    <a:pt x="64" y="20"/>
                  </a:lnTo>
                  <a:lnTo>
                    <a:pt x="0" y="32"/>
                  </a:lnTo>
                  <a:lnTo>
                    <a:pt x="0" y="8"/>
                  </a:lnTo>
                  <a:lnTo>
                    <a:pt x="64" y="0"/>
                  </a:lnTo>
                </a:path>
              </a:pathLst>
            </a:cu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0" name="Freeform 294"/>
            <p:cNvSpPr>
              <a:spLocks/>
            </p:cNvSpPr>
            <p:nvPr/>
          </p:nvSpPr>
          <p:spPr bwMode="auto">
            <a:xfrm>
              <a:off x="2707" y="2015"/>
              <a:ext cx="119" cy="28"/>
            </a:xfrm>
            <a:custGeom>
              <a:avLst/>
              <a:gdLst>
                <a:gd name="T0" fmla="*/ 118 w 119"/>
                <a:gd name="T1" fmla="*/ 0 h 28"/>
                <a:gd name="T2" fmla="*/ 0 w 119"/>
                <a:gd name="T3" fmla="*/ 20 h 28"/>
                <a:gd name="T4" fmla="*/ 0 w 119"/>
                <a:gd name="T5" fmla="*/ 27 h 28"/>
                <a:gd name="T6" fmla="*/ 118 w 119"/>
                <a:gd name="T7" fmla="*/ 5 h 28"/>
                <a:gd name="T8" fmla="*/ 118 w 11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28">
                  <a:moveTo>
                    <a:pt x="118" y="0"/>
                  </a:moveTo>
                  <a:lnTo>
                    <a:pt x="0" y="20"/>
                  </a:lnTo>
                  <a:lnTo>
                    <a:pt x="0" y="27"/>
                  </a:lnTo>
                  <a:lnTo>
                    <a:pt x="118" y="5"/>
                  </a:lnTo>
                  <a:lnTo>
                    <a:pt x="118" y="0"/>
                  </a:lnTo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1" name="Freeform 295"/>
            <p:cNvSpPr>
              <a:spLocks/>
            </p:cNvSpPr>
            <p:nvPr/>
          </p:nvSpPr>
          <p:spPr bwMode="auto">
            <a:xfrm>
              <a:off x="2789" y="2012"/>
              <a:ext cx="7" cy="22"/>
            </a:xfrm>
            <a:custGeom>
              <a:avLst/>
              <a:gdLst>
                <a:gd name="T0" fmla="*/ 6 w 7"/>
                <a:gd name="T1" fmla="*/ 0 h 22"/>
                <a:gd name="T2" fmla="*/ 6 w 7"/>
                <a:gd name="T3" fmla="*/ 21 h 22"/>
                <a:gd name="T4" fmla="*/ 0 w 7"/>
                <a:gd name="T5" fmla="*/ 10 h 22"/>
                <a:gd name="T6" fmla="*/ 6 w 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2">
                  <a:moveTo>
                    <a:pt x="6" y="0"/>
                  </a:moveTo>
                  <a:lnTo>
                    <a:pt x="6" y="21"/>
                  </a:lnTo>
                  <a:lnTo>
                    <a:pt x="0" y="10"/>
                  </a:lnTo>
                  <a:lnTo>
                    <a:pt x="6" y="0"/>
                  </a:lnTo>
                </a:path>
              </a:pathLst>
            </a:custGeom>
            <a:solidFill>
              <a:srgbClr val="9D948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2" name="Freeform 296"/>
            <p:cNvSpPr>
              <a:spLocks/>
            </p:cNvSpPr>
            <p:nvPr/>
          </p:nvSpPr>
          <p:spPr bwMode="auto">
            <a:xfrm>
              <a:off x="2710" y="2016"/>
              <a:ext cx="110" cy="26"/>
            </a:xfrm>
            <a:custGeom>
              <a:avLst/>
              <a:gdLst>
                <a:gd name="T0" fmla="*/ 109 w 110"/>
                <a:gd name="T1" fmla="*/ 0 h 26"/>
                <a:gd name="T2" fmla="*/ 0 w 110"/>
                <a:gd name="T3" fmla="*/ 20 h 26"/>
                <a:gd name="T4" fmla="*/ 0 w 110"/>
                <a:gd name="T5" fmla="*/ 25 h 26"/>
                <a:gd name="T6" fmla="*/ 109 w 110"/>
                <a:gd name="T7" fmla="*/ 3 h 26"/>
                <a:gd name="T8" fmla="*/ 109 w 11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6">
                  <a:moveTo>
                    <a:pt x="109" y="0"/>
                  </a:moveTo>
                  <a:lnTo>
                    <a:pt x="0" y="20"/>
                  </a:lnTo>
                  <a:lnTo>
                    <a:pt x="0" y="25"/>
                  </a:lnTo>
                  <a:lnTo>
                    <a:pt x="109" y="3"/>
                  </a:lnTo>
                  <a:lnTo>
                    <a:pt x="109" y="0"/>
                  </a:ln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3" name="Freeform 297"/>
            <p:cNvSpPr>
              <a:spLocks/>
            </p:cNvSpPr>
            <p:nvPr/>
          </p:nvSpPr>
          <p:spPr bwMode="auto">
            <a:xfrm>
              <a:off x="2633" y="2388"/>
              <a:ext cx="15" cy="33"/>
            </a:xfrm>
            <a:custGeom>
              <a:avLst/>
              <a:gdLst>
                <a:gd name="T0" fmla="*/ 14 w 15"/>
                <a:gd name="T1" fmla="*/ 23 h 33"/>
                <a:gd name="T2" fmla="*/ 0 w 15"/>
                <a:gd name="T3" fmla="*/ 32 h 33"/>
                <a:gd name="T4" fmla="*/ 14 w 15"/>
                <a:gd name="T5" fmla="*/ 0 h 33"/>
                <a:gd name="T6" fmla="*/ 14 w 15"/>
                <a:gd name="T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3">
                  <a:moveTo>
                    <a:pt x="14" y="23"/>
                  </a:moveTo>
                  <a:lnTo>
                    <a:pt x="0" y="32"/>
                  </a:lnTo>
                  <a:lnTo>
                    <a:pt x="14" y="0"/>
                  </a:lnTo>
                  <a:lnTo>
                    <a:pt x="14" y="23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4" name="Freeform 298"/>
            <p:cNvSpPr>
              <a:spLocks/>
            </p:cNvSpPr>
            <p:nvPr/>
          </p:nvSpPr>
          <p:spPr bwMode="auto">
            <a:xfrm>
              <a:off x="2611" y="2376"/>
              <a:ext cx="37" cy="45"/>
            </a:xfrm>
            <a:custGeom>
              <a:avLst/>
              <a:gdLst>
                <a:gd name="T0" fmla="*/ 36 w 37"/>
                <a:gd name="T1" fmla="*/ 10 h 45"/>
                <a:gd name="T2" fmla="*/ 22 w 37"/>
                <a:gd name="T3" fmla="*/ 44 h 45"/>
                <a:gd name="T4" fmla="*/ 0 w 37"/>
                <a:gd name="T5" fmla="*/ 29 h 45"/>
                <a:gd name="T6" fmla="*/ 13 w 37"/>
                <a:gd name="T7" fmla="*/ 0 h 45"/>
                <a:gd name="T8" fmla="*/ 36 w 37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5">
                  <a:moveTo>
                    <a:pt x="36" y="10"/>
                  </a:moveTo>
                  <a:lnTo>
                    <a:pt x="22" y="44"/>
                  </a:lnTo>
                  <a:lnTo>
                    <a:pt x="0" y="29"/>
                  </a:lnTo>
                  <a:lnTo>
                    <a:pt x="13" y="0"/>
                  </a:lnTo>
                  <a:lnTo>
                    <a:pt x="36" y="1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5" name="Freeform 299"/>
            <p:cNvSpPr>
              <a:spLocks/>
            </p:cNvSpPr>
            <p:nvPr/>
          </p:nvSpPr>
          <p:spPr bwMode="auto">
            <a:xfrm>
              <a:off x="2570" y="2353"/>
              <a:ext cx="15" cy="30"/>
            </a:xfrm>
            <a:custGeom>
              <a:avLst/>
              <a:gdLst>
                <a:gd name="T0" fmla="*/ 14 w 15"/>
                <a:gd name="T1" fmla="*/ 22 h 30"/>
                <a:gd name="T2" fmla="*/ 0 w 15"/>
                <a:gd name="T3" fmla="*/ 29 h 30"/>
                <a:gd name="T4" fmla="*/ 14 w 15"/>
                <a:gd name="T5" fmla="*/ 0 h 30"/>
                <a:gd name="T6" fmla="*/ 14 w 15"/>
                <a:gd name="T7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0">
                  <a:moveTo>
                    <a:pt x="14" y="22"/>
                  </a:moveTo>
                  <a:lnTo>
                    <a:pt x="0" y="29"/>
                  </a:lnTo>
                  <a:lnTo>
                    <a:pt x="14" y="0"/>
                  </a:lnTo>
                  <a:lnTo>
                    <a:pt x="14" y="22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6" name="Freeform 300"/>
            <p:cNvSpPr>
              <a:spLocks/>
            </p:cNvSpPr>
            <p:nvPr/>
          </p:nvSpPr>
          <p:spPr bwMode="auto">
            <a:xfrm>
              <a:off x="2552" y="2344"/>
              <a:ext cx="33" cy="39"/>
            </a:xfrm>
            <a:custGeom>
              <a:avLst/>
              <a:gdLst>
                <a:gd name="T0" fmla="*/ 32 w 33"/>
                <a:gd name="T1" fmla="*/ 9 h 39"/>
                <a:gd name="T2" fmla="*/ 18 w 33"/>
                <a:gd name="T3" fmla="*/ 38 h 39"/>
                <a:gd name="T4" fmla="*/ 0 w 33"/>
                <a:gd name="T5" fmla="*/ 25 h 39"/>
                <a:gd name="T6" fmla="*/ 12 w 33"/>
                <a:gd name="T7" fmla="*/ 0 h 39"/>
                <a:gd name="T8" fmla="*/ 32 w 33"/>
                <a:gd name="T9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9">
                  <a:moveTo>
                    <a:pt x="32" y="9"/>
                  </a:moveTo>
                  <a:lnTo>
                    <a:pt x="18" y="38"/>
                  </a:lnTo>
                  <a:lnTo>
                    <a:pt x="0" y="25"/>
                  </a:lnTo>
                  <a:lnTo>
                    <a:pt x="12" y="0"/>
                  </a:lnTo>
                  <a:lnTo>
                    <a:pt x="32" y="9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7" name="Freeform 301"/>
            <p:cNvSpPr>
              <a:spLocks/>
            </p:cNvSpPr>
            <p:nvPr/>
          </p:nvSpPr>
          <p:spPr bwMode="auto">
            <a:xfrm>
              <a:off x="2693" y="2292"/>
              <a:ext cx="139" cy="56"/>
            </a:xfrm>
            <a:custGeom>
              <a:avLst/>
              <a:gdLst>
                <a:gd name="T0" fmla="*/ 138 w 139"/>
                <a:gd name="T1" fmla="*/ 10 h 56"/>
                <a:gd name="T2" fmla="*/ 2 w 139"/>
                <a:gd name="T3" fmla="*/ 55 h 56"/>
                <a:gd name="T4" fmla="*/ 0 w 139"/>
                <a:gd name="T5" fmla="*/ 42 h 56"/>
                <a:gd name="T6" fmla="*/ 135 w 139"/>
                <a:gd name="T7" fmla="*/ 0 h 56"/>
                <a:gd name="T8" fmla="*/ 138 w 139"/>
                <a:gd name="T9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6">
                  <a:moveTo>
                    <a:pt x="138" y="10"/>
                  </a:moveTo>
                  <a:lnTo>
                    <a:pt x="2" y="55"/>
                  </a:lnTo>
                  <a:lnTo>
                    <a:pt x="0" y="42"/>
                  </a:lnTo>
                  <a:lnTo>
                    <a:pt x="135" y="0"/>
                  </a:lnTo>
                  <a:lnTo>
                    <a:pt x="138" y="1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8" name="Freeform 302"/>
            <p:cNvSpPr>
              <a:spLocks/>
            </p:cNvSpPr>
            <p:nvPr/>
          </p:nvSpPr>
          <p:spPr bwMode="auto">
            <a:xfrm>
              <a:off x="2693" y="2282"/>
              <a:ext cx="139" cy="55"/>
            </a:xfrm>
            <a:custGeom>
              <a:avLst/>
              <a:gdLst>
                <a:gd name="T0" fmla="*/ 135 w 139"/>
                <a:gd name="T1" fmla="*/ 10 h 55"/>
                <a:gd name="T2" fmla="*/ 0 w 139"/>
                <a:gd name="T3" fmla="*/ 54 h 55"/>
                <a:gd name="T4" fmla="*/ 2 w 139"/>
                <a:gd name="T5" fmla="*/ 44 h 55"/>
                <a:gd name="T6" fmla="*/ 138 w 139"/>
                <a:gd name="T7" fmla="*/ 0 h 55"/>
                <a:gd name="T8" fmla="*/ 135 w 139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5">
                  <a:moveTo>
                    <a:pt x="135" y="10"/>
                  </a:moveTo>
                  <a:lnTo>
                    <a:pt x="0" y="54"/>
                  </a:lnTo>
                  <a:lnTo>
                    <a:pt x="2" y="44"/>
                  </a:lnTo>
                  <a:lnTo>
                    <a:pt x="138" y="0"/>
                  </a:lnTo>
                  <a:lnTo>
                    <a:pt x="135" y="1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19" name="Freeform 303"/>
            <p:cNvSpPr>
              <a:spLocks/>
            </p:cNvSpPr>
            <p:nvPr/>
          </p:nvSpPr>
          <p:spPr bwMode="auto">
            <a:xfrm>
              <a:off x="2693" y="2313"/>
              <a:ext cx="139" cy="58"/>
            </a:xfrm>
            <a:custGeom>
              <a:avLst/>
              <a:gdLst>
                <a:gd name="T0" fmla="*/ 138 w 139"/>
                <a:gd name="T1" fmla="*/ 11 h 58"/>
                <a:gd name="T2" fmla="*/ 2 w 139"/>
                <a:gd name="T3" fmla="*/ 57 h 58"/>
                <a:gd name="T4" fmla="*/ 0 w 139"/>
                <a:gd name="T5" fmla="*/ 44 h 58"/>
                <a:gd name="T6" fmla="*/ 135 w 139"/>
                <a:gd name="T7" fmla="*/ 0 h 58"/>
                <a:gd name="T8" fmla="*/ 138 w 139"/>
                <a:gd name="T9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8">
                  <a:moveTo>
                    <a:pt x="138" y="11"/>
                  </a:moveTo>
                  <a:lnTo>
                    <a:pt x="2" y="57"/>
                  </a:lnTo>
                  <a:lnTo>
                    <a:pt x="0" y="44"/>
                  </a:lnTo>
                  <a:lnTo>
                    <a:pt x="135" y="0"/>
                  </a:lnTo>
                  <a:lnTo>
                    <a:pt x="138" y="11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0" name="Freeform 304"/>
            <p:cNvSpPr>
              <a:spLocks/>
            </p:cNvSpPr>
            <p:nvPr/>
          </p:nvSpPr>
          <p:spPr bwMode="auto">
            <a:xfrm>
              <a:off x="2693" y="2304"/>
              <a:ext cx="139" cy="53"/>
            </a:xfrm>
            <a:custGeom>
              <a:avLst/>
              <a:gdLst>
                <a:gd name="T0" fmla="*/ 135 w 139"/>
                <a:gd name="T1" fmla="*/ 9 h 53"/>
                <a:gd name="T2" fmla="*/ 0 w 139"/>
                <a:gd name="T3" fmla="*/ 52 h 53"/>
                <a:gd name="T4" fmla="*/ 2 w 139"/>
                <a:gd name="T5" fmla="*/ 42 h 53"/>
                <a:gd name="T6" fmla="*/ 138 w 139"/>
                <a:gd name="T7" fmla="*/ 0 h 53"/>
                <a:gd name="T8" fmla="*/ 135 w 139"/>
                <a:gd name="T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3">
                  <a:moveTo>
                    <a:pt x="135" y="9"/>
                  </a:moveTo>
                  <a:lnTo>
                    <a:pt x="0" y="52"/>
                  </a:lnTo>
                  <a:lnTo>
                    <a:pt x="2" y="42"/>
                  </a:lnTo>
                  <a:lnTo>
                    <a:pt x="138" y="0"/>
                  </a:lnTo>
                  <a:lnTo>
                    <a:pt x="135" y="9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1" name="Freeform 305"/>
            <p:cNvSpPr>
              <a:spLocks/>
            </p:cNvSpPr>
            <p:nvPr/>
          </p:nvSpPr>
          <p:spPr bwMode="auto">
            <a:xfrm>
              <a:off x="2693" y="2336"/>
              <a:ext cx="139" cy="56"/>
            </a:xfrm>
            <a:custGeom>
              <a:avLst/>
              <a:gdLst>
                <a:gd name="T0" fmla="*/ 138 w 139"/>
                <a:gd name="T1" fmla="*/ 8 h 56"/>
                <a:gd name="T2" fmla="*/ 2 w 139"/>
                <a:gd name="T3" fmla="*/ 55 h 56"/>
                <a:gd name="T4" fmla="*/ 0 w 139"/>
                <a:gd name="T5" fmla="*/ 42 h 56"/>
                <a:gd name="T6" fmla="*/ 135 w 139"/>
                <a:gd name="T7" fmla="*/ 0 h 56"/>
                <a:gd name="T8" fmla="*/ 138 w 139"/>
                <a:gd name="T9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6">
                  <a:moveTo>
                    <a:pt x="138" y="8"/>
                  </a:moveTo>
                  <a:lnTo>
                    <a:pt x="2" y="55"/>
                  </a:lnTo>
                  <a:lnTo>
                    <a:pt x="0" y="42"/>
                  </a:lnTo>
                  <a:lnTo>
                    <a:pt x="135" y="0"/>
                  </a:lnTo>
                  <a:lnTo>
                    <a:pt x="138" y="8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2" name="Freeform 306"/>
            <p:cNvSpPr>
              <a:spLocks/>
            </p:cNvSpPr>
            <p:nvPr/>
          </p:nvSpPr>
          <p:spPr bwMode="auto">
            <a:xfrm>
              <a:off x="2693" y="2323"/>
              <a:ext cx="139" cy="57"/>
            </a:xfrm>
            <a:custGeom>
              <a:avLst/>
              <a:gdLst>
                <a:gd name="T0" fmla="*/ 135 w 139"/>
                <a:gd name="T1" fmla="*/ 10 h 57"/>
                <a:gd name="T2" fmla="*/ 0 w 139"/>
                <a:gd name="T3" fmla="*/ 56 h 57"/>
                <a:gd name="T4" fmla="*/ 2 w 139"/>
                <a:gd name="T5" fmla="*/ 46 h 57"/>
                <a:gd name="T6" fmla="*/ 138 w 139"/>
                <a:gd name="T7" fmla="*/ 0 h 57"/>
                <a:gd name="T8" fmla="*/ 135 w 139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7">
                  <a:moveTo>
                    <a:pt x="135" y="10"/>
                  </a:moveTo>
                  <a:lnTo>
                    <a:pt x="0" y="56"/>
                  </a:lnTo>
                  <a:lnTo>
                    <a:pt x="2" y="46"/>
                  </a:lnTo>
                  <a:lnTo>
                    <a:pt x="138" y="0"/>
                  </a:lnTo>
                  <a:lnTo>
                    <a:pt x="135" y="1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3" name="Freeform 307"/>
            <p:cNvSpPr>
              <a:spLocks/>
            </p:cNvSpPr>
            <p:nvPr/>
          </p:nvSpPr>
          <p:spPr bwMode="auto">
            <a:xfrm>
              <a:off x="2693" y="2356"/>
              <a:ext cx="139" cy="57"/>
            </a:xfrm>
            <a:custGeom>
              <a:avLst/>
              <a:gdLst>
                <a:gd name="T0" fmla="*/ 138 w 139"/>
                <a:gd name="T1" fmla="*/ 9 h 57"/>
                <a:gd name="T2" fmla="*/ 2 w 139"/>
                <a:gd name="T3" fmla="*/ 56 h 57"/>
                <a:gd name="T4" fmla="*/ 0 w 139"/>
                <a:gd name="T5" fmla="*/ 43 h 57"/>
                <a:gd name="T6" fmla="*/ 135 w 139"/>
                <a:gd name="T7" fmla="*/ 0 h 57"/>
                <a:gd name="T8" fmla="*/ 138 w 139"/>
                <a:gd name="T9" fmla="*/ 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7">
                  <a:moveTo>
                    <a:pt x="138" y="9"/>
                  </a:moveTo>
                  <a:lnTo>
                    <a:pt x="2" y="56"/>
                  </a:lnTo>
                  <a:lnTo>
                    <a:pt x="0" y="43"/>
                  </a:lnTo>
                  <a:lnTo>
                    <a:pt x="135" y="0"/>
                  </a:lnTo>
                  <a:lnTo>
                    <a:pt x="138" y="9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4" name="Freeform 308"/>
            <p:cNvSpPr>
              <a:spLocks/>
            </p:cNvSpPr>
            <p:nvPr/>
          </p:nvSpPr>
          <p:spPr bwMode="auto">
            <a:xfrm>
              <a:off x="2693" y="2346"/>
              <a:ext cx="139" cy="56"/>
            </a:xfrm>
            <a:custGeom>
              <a:avLst/>
              <a:gdLst>
                <a:gd name="T0" fmla="*/ 135 w 139"/>
                <a:gd name="T1" fmla="*/ 9 h 56"/>
                <a:gd name="T2" fmla="*/ 0 w 139"/>
                <a:gd name="T3" fmla="*/ 55 h 56"/>
                <a:gd name="T4" fmla="*/ 2 w 139"/>
                <a:gd name="T5" fmla="*/ 45 h 56"/>
                <a:gd name="T6" fmla="*/ 138 w 139"/>
                <a:gd name="T7" fmla="*/ 0 h 56"/>
                <a:gd name="T8" fmla="*/ 135 w 139"/>
                <a:gd name="T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56">
                  <a:moveTo>
                    <a:pt x="135" y="9"/>
                  </a:moveTo>
                  <a:lnTo>
                    <a:pt x="0" y="55"/>
                  </a:lnTo>
                  <a:lnTo>
                    <a:pt x="2" y="45"/>
                  </a:lnTo>
                  <a:lnTo>
                    <a:pt x="138" y="0"/>
                  </a:lnTo>
                  <a:lnTo>
                    <a:pt x="135" y="9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5" name="Freeform 309"/>
            <p:cNvSpPr>
              <a:spLocks/>
            </p:cNvSpPr>
            <p:nvPr/>
          </p:nvSpPr>
          <p:spPr bwMode="auto">
            <a:xfrm>
              <a:off x="2717" y="2060"/>
              <a:ext cx="120" cy="35"/>
            </a:xfrm>
            <a:custGeom>
              <a:avLst/>
              <a:gdLst>
                <a:gd name="T0" fmla="*/ 112 w 120"/>
                <a:gd name="T1" fmla="*/ 0 h 35"/>
                <a:gd name="T2" fmla="*/ 119 w 120"/>
                <a:gd name="T3" fmla="*/ 13 h 35"/>
                <a:gd name="T4" fmla="*/ 5 w 120"/>
                <a:gd name="T5" fmla="*/ 34 h 35"/>
                <a:gd name="T6" fmla="*/ 0 w 120"/>
                <a:gd name="T7" fmla="*/ 20 h 35"/>
                <a:gd name="T8" fmla="*/ 112 w 12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35">
                  <a:moveTo>
                    <a:pt x="112" y="0"/>
                  </a:moveTo>
                  <a:lnTo>
                    <a:pt x="119" y="13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112" y="0"/>
                  </a:lnTo>
                </a:path>
              </a:pathLst>
            </a:cu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6" name="Freeform 310"/>
            <p:cNvSpPr>
              <a:spLocks/>
            </p:cNvSpPr>
            <p:nvPr/>
          </p:nvSpPr>
          <p:spPr bwMode="auto">
            <a:xfrm>
              <a:off x="2717" y="2074"/>
              <a:ext cx="120" cy="31"/>
            </a:xfrm>
            <a:custGeom>
              <a:avLst/>
              <a:gdLst>
                <a:gd name="T0" fmla="*/ 119 w 120"/>
                <a:gd name="T1" fmla="*/ 0 h 31"/>
                <a:gd name="T2" fmla="*/ 112 w 120"/>
                <a:gd name="T3" fmla="*/ 9 h 31"/>
                <a:gd name="T4" fmla="*/ 0 w 120"/>
                <a:gd name="T5" fmla="*/ 30 h 31"/>
                <a:gd name="T6" fmla="*/ 5 w 120"/>
                <a:gd name="T7" fmla="*/ 20 h 31"/>
                <a:gd name="T8" fmla="*/ 119 w 120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31">
                  <a:moveTo>
                    <a:pt x="119" y="0"/>
                  </a:moveTo>
                  <a:lnTo>
                    <a:pt x="112" y="9"/>
                  </a:lnTo>
                  <a:lnTo>
                    <a:pt x="0" y="30"/>
                  </a:lnTo>
                  <a:lnTo>
                    <a:pt x="5" y="20"/>
                  </a:lnTo>
                  <a:lnTo>
                    <a:pt x="119" y="0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7" name="Freeform 311"/>
            <p:cNvSpPr>
              <a:spLocks/>
            </p:cNvSpPr>
            <p:nvPr/>
          </p:nvSpPr>
          <p:spPr bwMode="auto">
            <a:xfrm>
              <a:off x="2717" y="2080"/>
              <a:ext cx="6" cy="25"/>
            </a:xfrm>
            <a:custGeom>
              <a:avLst/>
              <a:gdLst>
                <a:gd name="T0" fmla="*/ 0 w 6"/>
                <a:gd name="T1" fmla="*/ 0 h 25"/>
                <a:gd name="T2" fmla="*/ 5 w 6"/>
                <a:gd name="T3" fmla="*/ 13 h 25"/>
                <a:gd name="T4" fmla="*/ 0 w 6"/>
                <a:gd name="T5" fmla="*/ 24 h 25"/>
                <a:gd name="T6" fmla="*/ 0 w 6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5">
                  <a:moveTo>
                    <a:pt x="0" y="0"/>
                  </a:moveTo>
                  <a:lnTo>
                    <a:pt x="5" y="13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8" name="Freeform 312"/>
            <p:cNvSpPr>
              <a:spLocks/>
            </p:cNvSpPr>
            <p:nvPr/>
          </p:nvSpPr>
          <p:spPr bwMode="auto">
            <a:xfrm>
              <a:off x="2543" y="2240"/>
              <a:ext cx="289" cy="87"/>
            </a:xfrm>
            <a:custGeom>
              <a:avLst/>
              <a:gdLst>
                <a:gd name="T0" fmla="*/ 288 w 289"/>
                <a:gd name="T1" fmla="*/ 42 h 87"/>
                <a:gd name="T2" fmla="*/ 151 w 289"/>
                <a:gd name="T3" fmla="*/ 86 h 87"/>
                <a:gd name="T4" fmla="*/ 0 w 289"/>
                <a:gd name="T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9" h="87">
                  <a:moveTo>
                    <a:pt x="288" y="42"/>
                  </a:moveTo>
                  <a:lnTo>
                    <a:pt x="151" y="8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737373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29" name="Freeform 313"/>
            <p:cNvSpPr>
              <a:spLocks/>
            </p:cNvSpPr>
            <p:nvPr/>
          </p:nvSpPr>
          <p:spPr bwMode="auto">
            <a:xfrm>
              <a:off x="2543" y="2016"/>
              <a:ext cx="289" cy="71"/>
            </a:xfrm>
            <a:custGeom>
              <a:avLst/>
              <a:gdLst>
                <a:gd name="T0" fmla="*/ 288 w 289"/>
                <a:gd name="T1" fmla="*/ 42 h 71"/>
                <a:gd name="T2" fmla="*/ 152 w 289"/>
                <a:gd name="T3" fmla="*/ 70 h 71"/>
                <a:gd name="T4" fmla="*/ 0 w 28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9" h="71">
                  <a:moveTo>
                    <a:pt x="288" y="42"/>
                  </a:moveTo>
                  <a:lnTo>
                    <a:pt x="152" y="7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737373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0" name="Freeform 314"/>
            <p:cNvSpPr>
              <a:spLocks/>
            </p:cNvSpPr>
            <p:nvPr/>
          </p:nvSpPr>
          <p:spPr bwMode="auto">
            <a:xfrm>
              <a:off x="2767" y="2350"/>
              <a:ext cx="568" cy="181"/>
            </a:xfrm>
            <a:custGeom>
              <a:avLst/>
              <a:gdLst>
                <a:gd name="T0" fmla="*/ 500 w 568"/>
                <a:gd name="T1" fmla="*/ 0 h 181"/>
                <a:gd name="T2" fmla="*/ 0 w 568"/>
                <a:gd name="T3" fmla="*/ 35 h 181"/>
                <a:gd name="T4" fmla="*/ 38 w 568"/>
                <a:gd name="T5" fmla="*/ 180 h 181"/>
                <a:gd name="T6" fmla="*/ 567 w 568"/>
                <a:gd name="T7" fmla="*/ 129 h 181"/>
                <a:gd name="T8" fmla="*/ 500 w 568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181">
                  <a:moveTo>
                    <a:pt x="500" y="0"/>
                  </a:moveTo>
                  <a:lnTo>
                    <a:pt x="0" y="35"/>
                  </a:lnTo>
                  <a:lnTo>
                    <a:pt x="38" y="180"/>
                  </a:lnTo>
                  <a:lnTo>
                    <a:pt x="567" y="129"/>
                  </a:lnTo>
                  <a:lnTo>
                    <a:pt x="500" y="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1" name="Freeform 315"/>
            <p:cNvSpPr>
              <a:spLocks/>
            </p:cNvSpPr>
            <p:nvPr/>
          </p:nvSpPr>
          <p:spPr bwMode="auto">
            <a:xfrm>
              <a:off x="2835" y="2412"/>
              <a:ext cx="340" cy="90"/>
            </a:xfrm>
            <a:custGeom>
              <a:avLst/>
              <a:gdLst>
                <a:gd name="T0" fmla="*/ 316 w 340"/>
                <a:gd name="T1" fmla="*/ 0 h 90"/>
                <a:gd name="T2" fmla="*/ 0 w 340"/>
                <a:gd name="T3" fmla="*/ 24 h 90"/>
                <a:gd name="T4" fmla="*/ 16 w 340"/>
                <a:gd name="T5" fmla="*/ 73 h 90"/>
                <a:gd name="T6" fmla="*/ 57 w 340"/>
                <a:gd name="T7" fmla="*/ 70 h 90"/>
                <a:gd name="T8" fmla="*/ 63 w 340"/>
                <a:gd name="T9" fmla="*/ 89 h 90"/>
                <a:gd name="T10" fmla="*/ 315 w 340"/>
                <a:gd name="T11" fmla="*/ 65 h 90"/>
                <a:gd name="T12" fmla="*/ 306 w 340"/>
                <a:gd name="T13" fmla="*/ 47 h 90"/>
                <a:gd name="T14" fmla="*/ 339 w 340"/>
                <a:gd name="T15" fmla="*/ 42 h 90"/>
                <a:gd name="T16" fmla="*/ 316 w 34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" h="90">
                  <a:moveTo>
                    <a:pt x="316" y="0"/>
                  </a:moveTo>
                  <a:lnTo>
                    <a:pt x="0" y="24"/>
                  </a:lnTo>
                  <a:lnTo>
                    <a:pt x="16" y="73"/>
                  </a:lnTo>
                  <a:lnTo>
                    <a:pt x="57" y="70"/>
                  </a:lnTo>
                  <a:lnTo>
                    <a:pt x="63" y="89"/>
                  </a:lnTo>
                  <a:lnTo>
                    <a:pt x="315" y="65"/>
                  </a:lnTo>
                  <a:lnTo>
                    <a:pt x="306" y="47"/>
                  </a:lnTo>
                  <a:lnTo>
                    <a:pt x="339" y="42"/>
                  </a:lnTo>
                  <a:lnTo>
                    <a:pt x="316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2" name="Freeform 316"/>
            <p:cNvSpPr>
              <a:spLocks/>
            </p:cNvSpPr>
            <p:nvPr/>
          </p:nvSpPr>
          <p:spPr bwMode="auto">
            <a:xfrm>
              <a:off x="2895" y="2479"/>
              <a:ext cx="256" cy="31"/>
            </a:xfrm>
            <a:custGeom>
              <a:avLst/>
              <a:gdLst>
                <a:gd name="T0" fmla="*/ 255 w 256"/>
                <a:gd name="T1" fmla="*/ 0 h 31"/>
                <a:gd name="T2" fmla="*/ 251 w 256"/>
                <a:gd name="T3" fmla="*/ 7 h 31"/>
                <a:gd name="T4" fmla="*/ 0 w 256"/>
                <a:gd name="T5" fmla="*/ 30 h 31"/>
                <a:gd name="T6" fmla="*/ 3 w 256"/>
                <a:gd name="T7" fmla="*/ 22 h 31"/>
                <a:gd name="T8" fmla="*/ 255 w 25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1">
                  <a:moveTo>
                    <a:pt x="255" y="0"/>
                  </a:moveTo>
                  <a:lnTo>
                    <a:pt x="251" y="7"/>
                  </a:lnTo>
                  <a:lnTo>
                    <a:pt x="0" y="30"/>
                  </a:lnTo>
                  <a:lnTo>
                    <a:pt x="3" y="22"/>
                  </a:lnTo>
                  <a:lnTo>
                    <a:pt x="255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3" name="Freeform 317"/>
            <p:cNvSpPr>
              <a:spLocks/>
            </p:cNvSpPr>
            <p:nvPr/>
          </p:nvSpPr>
          <p:spPr bwMode="auto">
            <a:xfrm>
              <a:off x="2888" y="2483"/>
              <a:ext cx="11" cy="27"/>
            </a:xfrm>
            <a:custGeom>
              <a:avLst/>
              <a:gdLst>
                <a:gd name="T0" fmla="*/ 3 w 11"/>
                <a:gd name="T1" fmla="*/ 0 h 27"/>
                <a:gd name="T2" fmla="*/ 10 w 11"/>
                <a:gd name="T3" fmla="*/ 18 h 27"/>
                <a:gd name="T4" fmla="*/ 5 w 11"/>
                <a:gd name="T5" fmla="*/ 26 h 27"/>
                <a:gd name="T6" fmla="*/ 0 w 11"/>
                <a:gd name="T7" fmla="*/ 7 h 27"/>
                <a:gd name="T8" fmla="*/ 3 w 1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7">
                  <a:moveTo>
                    <a:pt x="3" y="0"/>
                  </a:moveTo>
                  <a:lnTo>
                    <a:pt x="10" y="18"/>
                  </a:lnTo>
                  <a:lnTo>
                    <a:pt x="5" y="26"/>
                  </a:lnTo>
                  <a:lnTo>
                    <a:pt x="0" y="7"/>
                  </a:lnTo>
                  <a:lnTo>
                    <a:pt x="3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4" name="Freeform 318"/>
            <p:cNvSpPr>
              <a:spLocks/>
            </p:cNvSpPr>
            <p:nvPr/>
          </p:nvSpPr>
          <p:spPr bwMode="auto">
            <a:xfrm>
              <a:off x="2849" y="2483"/>
              <a:ext cx="44" cy="11"/>
            </a:xfrm>
            <a:custGeom>
              <a:avLst/>
              <a:gdLst>
                <a:gd name="T0" fmla="*/ 43 w 44"/>
                <a:gd name="T1" fmla="*/ 0 h 11"/>
                <a:gd name="T2" fmla="*/ 39 w 44"/>
                <a:gd name="T3" fmla="*/ 7 h 11"/>
                <a:gd name="T4" fmla="*/ 0 w 44"/>
                <a:gd name="T5" fmla="*/ 10 h 11"/>
                <a:gd name="T6" fmla="*/ 3 w 44"/>
                <a:gd name="T7" fmla="*/ 2 h 11"/>
                <a:gd name="T8" fmla="*/ 43 w 4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1">
                  <a:moveTo>
                    <a:pt x="43" y="0"/>
                  </a:moveTo>
                  <a:lnTo>
                    <a:pt x="39" y="7"/>
                  </a:lnTo>
                  <a:lnTo>
                    <a:pt x="0" y="10"/>
                  </a:lnTo>
                  <a:lnTo>
                    <a:pt x="3" y="2"/>
                  </a:lnTo>
                  <a:lnTo>
                    <a:pt x="43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5" name="Freeform 319"/>
            <p:cNvSpPr>
              <a:spLocks/>
            </p:cNvSpPr>
            <p:nvPr/>
          </p:nvSpPr>
          <p:spPr bwMode="auto">
            <a:xfrm>
              <a:off x="2832" y="2437"/>
              <a:ext cx="21" cy="57"/>
            </a:xfrm>
            <a:custGeom>
              <a:avLst/>
              <a:gdLst>
                <a:gd name="T0" fmla="*/ 20 w 21"/>
                <a:gd name="T1" fmla="*/ 48 h 57"/>
                <a:gd name="T2" fmla="*/ 16 w 21"/>
                <a:gd name="T3" fmla="*/ 56 h 57"/>
                <a:gd name="T4" fmla="*/ 0 w 21"/>
                <a:gd name="T5" fmla="*/ 7 h 57"/>
                <a:gd name="T6" fmla="*/ 3 w 21"/>
                <a:gd name="T7" fmla="*/ 0 h 57"/>
                <a:gd name="T8" fmla="*/ 20 w 21"/>
                <a:gd name="T9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7">
                  <a:moveTo>
                    <a:pt x="20" y="48"/>
                  </a:moveTo>
                  <a:lnTo>
                    <a:pt x="16" y="56"/>
                  </a:lnTo>
                  <a:lnTo>
                    <a:pt x="0" y="7"/>
                  </a:lnTo>
                  <a:lnTo>
                    <a:pt x="3" y="0"/>
                  </a:lnTo>
                  <a:lnTo>
                    <a:pt x="20" y="48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6" name="Freeform 320"/>
            <p:cNvSpPr>
              <a:spLocks/>
            </p:cNvSpPr>
            <p:nvPr/>
          </p:nvSpPr>
          <p:spPr bwMode="auto">
            <a:xfrm>
              <a:off x="2808" y="2479"/>
              <a:ext cx="528" cy="66"/>
            </a:xfrm>
            <a:custGeom>
              <a:avLst/>
              <a:gdLst>
                <a:gd name="T0" fmla="*/ 527 w 528"/>
                <a:gd name="T1" fmla="*/ 0 h 66"/>
                <a:gd name="T2" fmla="*/ 527 w 528"/>
                <a:gd name="T3" fmla="*/ 14 h 66"/>
                <a:gd name="T4" fmla="*/ 0 w 528"/>
                <a:gd name="T5" fmla="*/ 65 h 66"/>
                <a:gd name="T6" fmla="*/ 0 w 528"/>
                <a:gd name="T7" fmla="*/ 49 h 66"/>
                <a:gd name="T8" fmla="*/ 527 w 528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66">
                  <a:moveTo>
                    <a:pt x="527" y="0"/>
                  </a:moveTo>
                  <a:lnTo>
                    <a:pt x="527" y="14"/>
                  </a:lnTo>
                  <a:lnTo>
                    <a:pt x="0" y="65"/>
                  </a:lnTo>
                  <a:lnTo>
                    <a:pt x="0" y="49"/>
                  </a:lnTo>
                  <a:lnTo>
                    <a:pt x="527" y="0"/>
                  </a:lnTo>
                </a:path>
              </a:pathLst>
            </a:custGeom>
            <a:solidFill>
              <a:srgbClr val="73737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7" name="Freeform 321"/>
            <p:cNvSpPr>
              <a:spLocks/>
            </p:cNvSpPr>
            <p:nvPr/>
          </p:nvSpPr>
          <p:spPr bwMode="auto">
            <a:xfrm>
              <a:off x="2769" y="2385"/>
              <a:ext cx="40" cy="160"/>
            </a:xfrm>
            <a:custGeom>
              <a:avLst/>
              <a:gdLst>
                <a:gd name="T0" fmla="*/ 0 w 40"/>
                <a:gd name="T1" fmla="*/ 0 h 160"/>
                <a:gd name="T2" fmla="*/ 0 w 40"/>
                <a:gd name="T3" fmla="*/ 43 h 160"/>
                <a:gd name="T4" fmla="*/ 39 w 40"/>
                <a:gd name="T5" fmla="*/ 159 h 160"/>
                <a:gd name="T6" fmla="*/ 39 w 40"/>
                <a:gd name="T7" fmla="*/ 143 h 160"/>
                <a:gd name="T8" fmla="*/ 0 w 40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60">
                  <a:moveTo>
                    <a:pt x="0" y="0"/>
                  </a:moveTo>
                  <a:lnTo>
                    <a:pt x="0" y="43"/>
                  </a:lnTo>
                  <a:lnTo>
                    <a:pt x="39" y="159"/>
                  </a:lnTo>
                  <a:lnTo>
                    <a:pt x="39" y="143"/>
                  </a:lnTo>
                  <a:lnTo>
                    <a:pt x="0" y="0"/>
                  </a:lnTo>
                </a:path>
              </a:pathLst>
            </a:custGeom>
            <a:solidFill>
              <a:srgbClr val="8C8C8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8" name="Freeform 322"/>
            <p:cNvSpPr>
              <a:spLocks/>
            </p:cNvSpPr>
            <p:nvPr/>
          </p:nvSpPr>
          <p:spPr bwMode="auto">
            <a:xfrm>
              <a:off x="2816" y="2389"/>
              <a:ext cx="108" cy="21"/>
            </a:xfrm>
            <a:custGeom>
              <a:avLst/>
              <a:gdLst>
                <a:gd name="T0" fmla="*/ 100 w 108"/>
                <a:gd name="T1" fmla="*/ 0 h 21"/>
                <a:gd name="T2" fmla="*/ 107 w 108"/>
                <a:gd name="T3" fmla="*/ 13 h 21"/>
                <a:gd name="T4" fmla="*/ 6 w 108"/>
                <a:gd name="T5" fmla="*/ 20 h 21"/>
                <a:gd name="T6" fmla="*/ 0 w 108"/>
                <a:gd name="T7" fmla="*/ 9 h 21"/>
                <a:gd name="T8" fmla="*/ 100 w 10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1">
                  <a:moveTo>
                    <a:pt x="100" y="0"/>
                  </a:moveTo>
                  <a:lnTo>
                    <a:pt x="107" y="13"/>
                  </a:lnTo>
                  <a:lnTo>
                    <a:pt x="6" y="20"/>
                  </a:lnTo>
                  <a:lnTo>
                    <a:pt x="0" y="9"/>
                  </a:lnTo>
                  <a:lnTo>
                    <a:pt x="100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39" name="Freeform 323"/>
            <p:cNvSpPr>
              <a:spLocks/>
            </p:cNvSpPr>
            <p:nvPr/>
          </p:nvSpPr>
          <p:spPr bwMode="auto">
            <a:xfrm>
              <a:off x="2814" y="2398"/>
              <a:ext cx="9" cy="18"/>
            </a:xfrm>
            <a:custGeom>
              <a:avLst/>
              <a:gdLst>
                <a:gd name="T0" fmla="*/ 8 w 9"/>
                <a:gd name="T1" fmla="*/ 10 h 18"/>
                <a:gd name="T2" fmla="*/ 2 w 9"/>
                <a:gd name="T3" fmla="*/ 0 h 18"/>
                <a:gd name="T4" fmla="*/ 0 w 9"/>
                <a:gd name="T5" fmla="*/ 4 h 18"/>
                <a:gd name="T6" fmla="*/ 5 w 9"/>
                <a:gd name="T7" fmla="*/ 17 h 18"/>
                <a:gd name="T8" fmla="*/ 8 w 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8" y="1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5" y="17"/>
                  </a:lnTo>
                  <a:lnTo>
                    <a:pt x="8" y="1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40" name="Freeform 324"/>
            <p:cNvSpPr>
              <a:spLocks/>
            </p:cNvSpPr>
            <p:nvPr/>
          </p:nvSpPr>
          <p:spPr bwMode="auto">
            <a:xfrm>
              <a:off x="2819" y="2402"/>
              <a:ext cx="105" cy="14"/>
            </a:xfrm>
            <a:custGeom>
              <a:avLst/>
              <a:gdLst>
                <a:gd name="T0" fmla="*/ 104 w 105"/>
                <a:gd name="T1" fmla="*/ 0 h 14"/>
                <a:gd name="T2" fmla="*/ 2 w 105"/>
                <a:gd name="T3" fmla="*/ 6 h 14"/>
                <a:gd name="T4" fmla="*/ 0 w 105"/>
                <a:gd name="T5" fmla="*/ 13 h 14"/>
                <a:gd name="T6" fmla="*/ 101 w 105"/>
                <a:gd name="T7" fmla="*/ 5 h 14"/>
                <a:gd name="T8" fmla="*/ 104 w 105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4">
                  <a:moveTo>
                    <a:pt x="104" y="0"/>
                  </a:moveTo>
                  <a:lnTo>
                    <a:pt x="2" y="6"/>
                  </a:lnTo>
                  <a:lnTo>
                    <a:pt x="0" y="13"/>
                  </a:lnTo>
                  <a:lnTo>
                    <a:pt x="101" y="5"/>
                  </a:lnTo>
                  <a:lnTo>
                    <a:pt x="104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41" name="Line 325"/>
            <p:cNvSpPr>
              <a:spLocks noChangeShapeType="1"/>
            </p:cNvSpPr>
            <p:nvPr/>
          </p:nvSpPr>
          <p:spPr bwMode="auto">
            <a:xfrm>
              <a:off x="2835" y="2396"/>
              <a:ext cx="4" cy="1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42" name="Line 326"/>
            <p:cNvSpPr>
              <a:spLocks noChangeShapeType="1"/>
            </p:cNvSpPr>
            <p:nvPr/>
          </p:nvSpPr>
          <p:spPr bwMode="auto">
            <a:xfrm>
              <a:off x="2852" y="2396"/>
              <a:ext cx="4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43" name="Line 327"/>
            <p:cNvSpPr>
              <a:spLocks noChangeShapeType="1"/>
            </p:cNvSpPr>
            <p:nvPr/>
          </p:nvSpPr>
          <p:spPr bwMode="auto">
            <a:xfrm>
              <a:off x="2869" y="2393"/>
              <a:ext cx="3" cy="1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44" name="Line 328"/>
            <p:cNvSpPr>
              <a:spLocks noChangeShapeType="1"/>
            </p:cNvSpPr>
            <p:nvPr/>
          </p:nvSpPr>
          <p:spPr bwMode="auto">
            <a:xfrm>
              <a:off x="2886" y="2393"/>
              <a:ext cx="3" cy="11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45" name="Line 329"/>
            <p:cNvSpPr>
              <a:spLocks noChangeShapeType="1"/>
            </p:cNvSpPr>
            <p:nvPr/>
          </p:nvSpPr>
          <p:spPr bwMode="auto">
            <a:xfrm>
              <a:off x="2903" y="2392"/>
              <a:ext cx="3" cy="1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46" name="Freeform 330"/>
            <p:cNvSpPr>
              <a:spLocks/>
            </p:cNvSpPr>
            <p:nvPr/>
          </p:nvSpPr>
          <p:spPr bwMode="auto">
            <a:xfrm>
              <a:off x="2936" y="2381"/>
              <a:ext cx="107" cy="19"/>
            </a:xfrm>
            <a:custGeom>
              <a:avLst/>
              <a:gdLst>
                <a:gd name="T0" fmla="*/ 100 w 107"/>
                <a:gd name="T1" fmla="*/ 0 h 19"/>
                <a:gd name="T2" fmla="*/ 106 w 107"/>
                <a:gd name="T3" fmla="*/ 11 h 19"/>
                <a:gd name="T4" fmla="*/ 4 w 107"/>
                <a:gd name="T5" fmla="*/ 18 h 19"/>
                <a:gd name="T6" fmla="*/ 0 w 107"/>
                <a:gd name="T7" fmla="*/ 7 h 19"/>
                <a:gd name="T8" fmla="*/ 100 w 107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9">
                  <a:moveTo>
                    <a:pt x="100" y="0"/>
                  </a:moveTo>
                  <a:lnTo>
                    <a:pt x="106" y="11"/>
                  </a:lnTo>
                  <a:lnTo>
                    <a:pt x="4" y="18"/>
                  </a:lnTo>
                  <a:lnTo>
                    <a:pt x="0" y="7"/>
                  </a:lnTo>
                  <a:lnTo>
                    <a:pt x="100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47" name="Freeform 331"/>
            <p:cNvSpPr>
              <a:spLocks/>
            </p:cNvSpPr>
            <p:nvPr/>
          </p:nvSpPr>
          <p:spPr bwMode="auto">
            <a:xfrm>
              <a:off x="2932" y="2389"/>
              <a:ext cx="9" cy="19"/>
            </a:xfrm>
            <a:custGeom>
              <a:avLst/>
              <a:gdLst>
                <a:gd name="T0" fmla="*/ 8 w 9"/>
                <a:gd name="T1" fmla="*/ 10 h 19"/>
                <a:gd name="T2" fmla="*/ 3 w 9"/>
                <a:gd name="T3" fmla="*/ 0 h 19"/>
                <a:gd name="T4" fmla="*/ 0 w 9"/>
                <a:gd name="T5" fmla="*/ 5 h 19"/>
                <a:gd name="T6" fmla="*/ 6 w 9"/>
                <a:gd name="T7" fmla="*/ 18 h 19"/>
                <a:gd name="T8" fmla="*/ 8 w 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8" y="1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8" y="1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48" name="Freeform 332"/>
            <p:cNvSpPr>
              <a:spLocks/>
            </p:cNvSpPr>
            <p:nvPr/>
          </p:nvSpPr>
          <p:spPr bwMode="auto">
            <a:xfrm>
              <a:off x="2939" y="2392"/>
              <a:ext cx="104" cy="16"/>
            </a:xfrm>
            <a:custGeom>
              <a:avLst/>
              <a:gdLst>
                <a:gd name="T0" fmla="*/ 103 w 104"/>
                <a:gd name="T1" fmla="*/ 0 h 16"/>
                <a:gd name="T2" fmla="*/ 1 w 104"/>
                <a:gd name="T3" fmla="*/ 7 h 16"/>
                <a:gd name="T4" fmla="*/ 0 w 104"/>
                <a:gd name="T5" fmla="*/ 15 h 16"/>
                <a:gd name="T6" fmla="*/ 100 w 104"/>
                <a:gd name="T7" fmla="*/ 6 h 16"/>
                <a:gd name="T8" fmla="*/ 103 w 10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6">
                  <a:moveTo>
                    <a:pt x="103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100" y="6"/>
                  </a:lnTo>
                  <a:lnTo>
                    <a:pt x="103" y="0"/>
                  </a:lnTo>
                </a:path>
              </a:pathLst>
            </a:custGeom>
            <a:solidFill>
              <a:srgbClr val="B3B3B3"/>
            </a:solidFill>
            <a:ln w="12700" cap="rnd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149" name="Line 333"/>
            <p:cNvSpPr>
              <a:spLocks noChangeShapeType="1"/>
            </p:cNvSpPr>
            <p:nvPr/>
          </p:nvSpPr>
          <p:spPr bwMode="auto">
            <a:xfrm>
              <a:off x="2951" y="2389"/>
              <a:ext cx="7" cy="10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0" name="Line 334"/>
            <p:cNvSpPr>
              <a:spLocks noChangeShapeType="1"/>
            </p:cNvSpPr>
            <p:nvPr/>
          </p:nvSpPr>
          <p:spPr bwMode="auto">
            <a:xfrm>
              <a:off x="2970" y="2386"/>
              <a:ext cx="5" cy="1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1" name="Line 335"/>
            <p:cNvSpPr>
              <a:spLocks noChangeShapeType="1"/>
            </p:cNvSpPr>
            <p:nvPr/>
          </p:nvSpPr>
          <p:spPr bwMode="auto">
            <a:xfrm>
              <a:off x="2986" y="2386"/>
              <a:ext cx="6" cy="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2" name="Line 336"/>
            <p:cNvSpPr>
              <a:spLocks noChangeShapeType="1"/>
            </p:cNvSpPr>
            <p:nvPr/>
          </p:nvSpPr>
          <p:spPr bwMode="auto">
            <a:xfrm flipH="1" flipV="1">
              <a:off x="2854" y="2438"/>
              <a:ext cx="16" cy="4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3" name="Line 337"/>
            <p:cNvSpPr>
              <a:spLocks noChangeShapeType="1"/>
            </p:cNvSpPr>
            <p:nvPr/>
          </p:nvSpPr>
          <p:spPr bwMode="auto">
            <a:xfrm flipH="1" flipV="1">
              <a:off x="2893" y="2434"/>
              <a:ext cx="23" cy="6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4" name="Line 338"/>
            <p:cNvSpPr>
              <a:spLocks noChangeShapeType="1"/>
            </p:cNvSpPr>
            <p:nvPr/>
          </p:nvSpPr>
          <p:spPr bwMode="auto">
            <a:xfrm flipH="1" flipV="1">
              <a:off x="2912" y="2433"/>
              <a:ext cx="21" cy="6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5" name="Line 339"/>
            <p:cNvSpPr>
              <a:spLocks noChangeShapeType="1"/>
            </p:cNvSpPr>
            <p:nvPr/>
          </p:nvSpPr>
          <p:spPr bwMode="auto">
            <a:xfrm flipH="1" flipV="1">
              <a:off x="2929" y="2429"/>
              <a:ext cx="21" cy="69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6" name="Line 340"/>
            <p:cNvSpPr>
              <a:spLocks noChangeShapeType="1"/>
            </p:cNvSpPr>
            <p:nvPr/>
          </p:nvSpPr>
          <p:spPr bwMode="auto">
            <a:xfrm flipH="1" flipV="1">
              <a:off x="2946" y="2428"/>
              <a:ext cx="23" cy="6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7" name="Line 341"/>
            <p:cNvSpPr>
              <a:spLocks noChangeShapeType="1"/>
            </p:cNvSpPr>
            <p:nvPr/>
          </p:nvSpPr>
          <p:spPr bwMode="auto">
            <a:xfrm flipH="1" flipV="1">
              <a:off x="2962" y="2428"/>
              <a:ext cx="26" cy="6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8" name="Line 342"/>
            <p:cNvSpPr>
              <a:spLocks noChangeShapeType="1"/>
            </p:cNvSpPr>
            <p:nvPr/>
          </p:nvSpPr>
          <p:spPr bwMode="auto">
            <a:xfrm flipH="1" flipV="1">
              <a:off x="2977" y="2425"/>
              <a:ext cx="28" cy="64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59" name="Line 343"/>
            <p:cNvSpPr>
              <a:spLocks noChangeShapeType="1"/>
            </p:cNvSpPr>
            <p:nvPr/>
          </p:nvSpPr>
          <p:spPr bwMode="auto">
            <a:xfrm flipH="1" flipV="1">
              <a:off x="2875" y="2434"/>
              <a:ext cx="22" cy="66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60" name="Line 344"/>
            <p:cNvSpPr>
              <a:spLocks noChangeShapeType="1"/>
            </p:cNvSpPr>
            <p:nvPr/>
          </p:nvSpPr>
          <p:spPr bwMode="auto">
            <a:xfrm flipH="1">
              <a:off x="2842" y="2426"/>
              <a:ext cx="316" cy="25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61" name="Line 345"/>
            <p:cNvSpPr>
              <a:spLocks noChangeShapeType="1"/>
            </p:cNvSpPr>
            <p:nvPr/>
          </p:nvSpPr>
          <p:spPr bwMode="auto">
            <a:xfrm flipH="1">
              <a:off x="2846" y="2441"/>
              <a:ext cx="319" cy="28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62" name="Line 346"/>
            <p:cNvSpPr>
              <a:spLocks noChangeShapeType="1"/>
            </p:cNvSpPr>
            <p:nvPr/>
          </p:nvSpPr>
          <p:spPr bwMode="auto">
            <a:xfrm flipH="1">
              <a:off x="2893" y="2461"/>
              <a:ext cx="248" cy="22"/>
            </a:xfrm>
            <a:prstGeom prst="line">
              <a:avLst/>
            </a:prstGeom>
            <a:noFill/>
            <a:ln w="12700">
              <a:solidFill>
                <a:srgbClr val="4D4D4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163" name="Rectangle 347"/>
          <p:cNvSpPr>
            <a:spLocks noChangeArrowheads="1"/>
          </p:cNvSpPr>
          <p:nvPr/>
        </p:nvSpPr>
        <p:spPr bwMode="auto">
          <a:xfrm>
            <a:off x="3184525" y="1935163"/>
            <a:ext cx="1905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License </a:t>
            </a:r>
          </a:p>
          <a:p>
            <a:r>
              <a:rPr lang="en-US" sz="1800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Server</a:t>
            </a:r>
            <a: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</a:t>
            </a:r>
          </a:p>
        </p:txBody>
      </p:sp>
      <p:sp>
        <p:nvSpPr>
          <p:cNvPr id="931164" name="Rectangle 348"/>
          <p:cNvSpPr>
            <a:spLocks noChangeArrowheads="1"/>
          </p:cNvSpPr>
          <p:nvPr/>
        </p:nvSpPr>
        <p:spPr bwMode="auto">
          <a:xfrm>
            <a:off x="3733800" y="4800600"/>
            <a:ext cx="16938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Streaming from a </a:t>
            </a:r>
          </a:p>
          <a:p>
            <a:pPr algn="l"/>
            <a:r>
              <a:rPr lang="en-US" sz="180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 Web Server)</a:t>
            </a:r>
          </a:p>
        </p:txBody>
      </p:sp>
      <p:sp>
        <p:nvSpPr>
          <p:cNvPr id="931165" name="Line 349"/>
          <p:cNvSpPr>
            <a:spLocks noChangeShapeType="1"/>
          </p:cNvSpPr>
          <p:nvPr/>
        </p:nvSpPr>
        <p:spPr bwMode="auto">
          <a:xfrm flipH="1">
            <a:off x="8313738" y="2281238"/>
            <a:ext cx="263525" cy="111601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31166" name="Picture 350" descr="handheld devi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3775075"/>
            <a:ext cx="390525" cy="884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167" name="Picture 351" descr="Rio_PMP300_SE_Product SM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033713"/>
            <a:ext cx="412750" cy="614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1168" name="Group 352"/>
          <p:cNvGrpSpPr>
            <a:grpSpLocks noChangeAspect="1"/>
          </p:cNvGrpSpPr>
          <p:nvPr/>
        </p:nvGrpSpPr>
        <p:grpSpPr bwMode="auto">
          <a:xfrm>
            <a:off x="8128000" y="3937000"/>
            <a:ext cx="650875" cy="790575"/>
            <a:chOff x="184" y="1040"/>
            <a:chExt cx="1176" cy="1424"/>
          </a:xfrm>
        </p:grpSpPr>
        <p:pic>
          <p:nvPicPr>
            <p:cNvPr id="931169" name="Picture 353" descr="Panasonic w_webtv scre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1288"/>
              <a:ext cx="1176" cy="11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170" name="Picture 354" descr="Sony WebTV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1040"/>
              <a:ext cx="1028" cy="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1171" name="Picture 355" descr="AutoP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2338388"/>
            <a:ext cx="1077912" cy="363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1172" name="Group 356"/>
          <p:cNvGrpSpPr>
            <a:grpSpLocks noChangeAspect="1"/>
          </p:cNvGrpSpPr>
          <p:nvPr/>
        </p:nvGrpSpPr>
        <p:grpSpPr bwMode="auto">
          <a:xfrm>
            <a:off x="7700963" y="2873375"/>
            <a:ext cx="1084262" cy="1042988"/>
            <a:chOff x="4013" y="1470"/>
            <a:chExt cx="1362" cy="1310"/>
          </a:xfrm>
        </p:grpSpPr>
        <p:grpSp>
          <p:nvGrpSpPr>
            <p:cNvPr id="931173" name="Group 357"/>
            <p:cNvGrpSpPr>
              <a:grpSpLocks noChangeAspect="1"/>
            </p:cNvGrpSpPr>
            <p:nvPr/>
          </p:nvGrpSpPr>
          <p:grpSpPr bwMode="auto">
            <a:xfrm>
              <a:off x="4013" y="1470"/>
              <a:ext cx="1362" cy="1310"/>
              <a:chOff x="3847" y="1500"/>
              <a:chExt cx="1362" cy="1310"/>
            </a:xfrm>
          </p:grpSpPr>
          <p:pic>
            <p:nvPicPr>
              <p:cNvPr id="931174" name="Picture 358" descr="NEC PowerMate with Windowmedia screen(4_99)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706"/>
              <a:stretch>
                <a:fillRect/>
              </a:stretch>
            </p:blipFill>
            <p:spPr bwMode="auto">
              <a:xfrm>
                <a:off x="3847" y="1521"/>
                <a:ext cx="1268" cy="1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175" name="Picture 359" descr="NEC PowerMate with Windowmedia screen(4_99)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488" b="51901"/>
              <a:stretch>
                <a:fillRect/>
              </a:stretch>
            </p:blipFill>
            <p:spPr bwMode="auto">
              <a:xfrm>
                <a:off x="4966" y="1500"/>
                <a:ext cx="243" cy="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31176" name="Picture 360" descr="screensho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" t="525"/>
            <a:stretch>
              <a:fillRect/>
            </a:stretch>
          </p:blipFill>
          <p:spPr bwMode="auto">
            <a:xfrm>
              <a:off x="4384" y="1633"/>
              <a:ext cx="656" cy="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1177" name="Group 361"/>
          <p:cNvGrpSpPr>
            <a:grpSpLocks noChangeAspect="1"/>
          </p:cNvGrpSpPr>
          <p:nvPr/>
        </p:nvGrpSpPr>
        <p:grpSpPr bwMode="auto">
          <a:xfrm>
            <a:off x="8456613" y="2149475"/>
            <a:ext cx="395287" cy="636588"/>
            <a:chOff x="4629" y="1792"/>
            <a:chExt cx="623" cy="1005"/>
          </a:xfrm>
        </p:grpSpPr>
        <p:pic>
          <p:nvPicPr>
            <p:cNvPr id="931178" name="Picture 36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3" t="2167" r="10330" b="7047"/>
            <a:stretch>
              <a:fillRect/>
            </a:stretch>
          </p:blipFill>
          <p:spPr bwMode="auto">
            <a:xfrm>
              <a:off x="4629" y="1792"/>
              <a:ext cx="623" cy="1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31179" name="Picture 36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6" t="4564" r="6963" b="5325"/>
            <a:stretch>
              <a:fillRect/>
            </a:stretch>
          </p:blipFill>
          <p:spPr bwMode="auto">
            <a:xfrm>
              <a:off x="4712" y="1916"/>
              <a:ext cx="474" cy="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931180" name="Picture 364" descr="GPD_1560_27_0_1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4" b="32291"/>
          <a:stretch>
            <a:fillRect/>
          </a:stretch>
        </p:blipFill>
        <p:spPr bwMode="auto">
          <a:xfrm>
            <a:off x="7780338" y="1930400"/>
            <a:ext cx="679450" cy="38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181" name="Picture 365" descr="60Hz">
            <a:hlinkClick r:id="rId19" action="ppaction://hlinkfile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762000"/>
            <a:ext cx="1298575" cy="10302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182" name="Rectangle 366"/>
          <p:cNvSpPr>
            <a:spLocks noChangeArrowheads="1"/>
          </p:cNvSpPr>
          <p:nvPr/>
        </p:nvSpPr>
        <p:spPr bwMode="auto">
          <a:xfrm>
            <a:off x="4818063" y="2490788"/>
            <a:ext cx="2217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80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Download &amp; Play</a:t>
            </a:r>
          </a:p>
          <a:p>
            <a:r>
              <a:rPr lang="en-US" sz="180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Streaming</a:t>
            </a:r>
          </a:p>
        </p:txBody>
      </p:sp>
      <p:sp>
        <p:nvSpPr>
          <p:cNvPr id="931183" name="Text Box 367"/>
          <p:cNvSpPr txBox="1">
            <a:spLocks noChangeArrowheads="1"/>
          </p:cNvSpPr>
          <p:nvPr/>
        </p:nvSpPr>
        <p:spPr bwMode="auto">
          <a:xfrm>
            <a:off x="1998663" y="62484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0">
                <a:solidFill>
                  <a:srgbClr val="008080"/>
                </a:solidFill>
                <a:latin typeface="Arial Narrow" charset="0"/>
                <a:cs typeface="Arial" charset="0"/>
              </a:rPr>
              <a:t>       And, Interactivity!</a:t>
            </a:r>
            <a:endParaRPr lang="en-US" sz="3200" i="0">
              <a:solidFill>
                <a:srgbClr val="00808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931184" name="Rectangle 36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Multimedia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18" grpId="0" animBg="1"/>
      <p:bldP spid="9308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79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938338"/>
            <a:ext cx="32480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9795" name="Text Box 1027"/>
          <p:cNvSpPr txBox="1">
            <a:spLocks noChangeArrowheads="1"/>
          </p:cNvSpPr>
          <p:nvPr/>
        </p:nvSpPr>
        <p:spPr bwMode="auto">
          <a:xfrm>
            <a:off x="733425" y="6229350"/>
            <a:ext cx="62769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Arial" charset="0"/>
              </a:rPr>
              <a:t>Content Rich Services</a:t>
            </a:r>
          </a:p>
        </p:txBody>
      </p:sp>
      <p:grpSp>
        <p:nvGrpSpPr>
          <p:cNvPr id="929796" name="Group 1028"/>
          <p:cNvGrpSpPr>
            <a:grpSpLocks/>
          </p:cNvGrpSpPr>
          <p:nvPr/>
        </p:nvGrpSpPr>
        <p:grpSpPr bwMode="auto">
          <a:xfrm>
            <a:off x="4648200" y="1325563"/>
            <a:ext cx="2895600" cy="4999037"/>
            <a:chOff x="3174" y="220"/>
            <a:chExt cx="2285" cy="3514"/>
          </a:xfrm>
        </p:grpSpPr>
        <p:grpSp>
          <p:nvGrpSpPr>
            <p:cNvPr id="929797" name="Group 1029"/>
            <p:cNvGrpSpPr>
              <a:grpSpLocks/>
            </p:cNvGrpSpPr>
            <p:nvPr/>
          </p:nvGrpSpPr>
          <p:grpSpPr bwMode="auto">
            <a:xfrm>
              <a:off x="3174" y="496"/>
              <a:ext cx="2285" cy="3238"/>
              <a:chOff x="3174" y="560"/>
              <a:chExt cx="2285" cy="3238"/>
            </a:xfrm>
          </p:grpSpPr>
          <p:pic>
            <p:nvPicPr>
              <p:cNvPr id="929798" name="Picture 1030" descr="handheld devic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8" y="2601"/>
                <a:ext cx="490" cy="1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799" name="Picture 1031" descr="Rio_PMP300_SE_Product 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4" y="1670"/>
                <a:ext cx="519" cy="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29800" name="Group 1032"/>
              <p:cNvGrpSpPr>
                <a:grpSpLocks/>
              </p:cNvGrpSpPr>
              <p:nvPr/>
            </p:nvGrpSpPr>
            <p:grpSpPr bwMode="auto">
              <a:xfrm>
                <a:off x="4549" y="2806"/>
                <a:ext cx="819" cy="992"/>
                <a:chOff x="184" y="1040"/>
                <a:chExt cx="1176" cy="1424"/>
              </a:xfrm>
            </p:grpSpPr>
            <p:pic>
              <p:nvPicPr>
                <p:cNvPr id="929801" name="Picture 1033" descr="Panasonic w_webtv screen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" y="1288"/>
                  <a:ext cx="1176" cy="11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9802" name="Picture 1034" descr="Sony WebTV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" y="1040"/>
                  <a:ext cx="1028" cy="2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29803" name="Picture 1035" descr="AutoPC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9" y="797"/>
                <a:ext cx="1354" cy="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29804" name="Group 1036"/>
              <p:cNvGrpSpPr>
                <a:grpSpLocks/>
              </p:cNvGrpSpPr>
              <p:nvPr/>
            </p:nvGrpSpPr>
            <p:grpSpPr bwMode="auto">
              <a:xfrm>
                <a:off x="4013" y="1470"/>
                <a:ext cx="1362" cy="1310"/>
                <a:chOff x="4013" y="1470"/>
                <a:chExt cx="1362" cy="1310"/>
              </a:xfrm>
            </p:grpSpPr>
            <p:grpSp>
              <p:nvGrpSpPr>
                <p:cNvPr id="929805" name="Group 1037"/>
                <p:cNvGrpSpPr>
                  <a:grpSpLocks/>
                </p:cNvGrpSpPr>
                <p:nvPr/>
              </p:nvGrpSpPr>
              <p:grpSpPr bwMode="auto">
                <a:xfrm>
                  <a:off x="4013" y="1470"/>
                  <a:ext cx="1362" cy="1310"/>
                  <a:chOff x="3847" y="1500"/>
                  <a:chExt cx="1362" cy="1310"/>
                </a:xfrm>
              </p:grpSpPr>
              <p:pic>
                <p:nvPicPr>
                  <p:cNvPr id="929806" name="Picture 1038" descr="NEC PowerMate with Windowmedia screen(4_99)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4706"/>
                  <a:stretch>
                    <a:fillRect/>
                  </a:stretch>
                </p:blipFill>
                <p:spPr bwMode="auto">
                  <a:xfrm>
                    <a:off x="3847" y="1521"/>
                    <a:ext cx="1268" cy="12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29807" name="Picture 1039" descr="NEC PowerMate with Windowmedia screen(4_99)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87488" b="51901"/>
                  <a:stretch>
                    <a:fillRect/>
                  </a:stretch>
                </p:blipFill>
                <p:spPr bwMode="auto">
                  <a:xfrm>
                    <a:off x="4966" y="1500"/>
                    <a:ext cx="243" cy="6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929808" name="Picture 1040" descr="screenshot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0" t="525"/>
                <a:stretch>
                  <a:fillRect/>
                </a:stretch>
              </p:blipFill>
              <p:spPr bwMode="auto">
                <a:xfrm>
                  <a:off x="4384" y="1633"/>
                  <a:ext cx="656" cy="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9809" name="Group 1041"/>
              <p:cNvGrpSpPr>
                <a:grpSpLocks/>
              </p:cNvGrpSpPr>
              <p:nvPr/>
            </p:nvGrpSpPr>
            <p:grpSpPr bwMode="auto">
              <a:xfrm>
                <a:off x="4963" y="560"/>
                <a:ext cx="496" cy="800"/>
                <a:chOff x="4629" y="1792"/>
                <a:chExt cx="623" cy="1005"/>
              </a:xfrm>
            </p:grpSpPr>
            <p:pic>
              <p:nvPicPr>
                <p:cNvPr id="929810" name="Picture 104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53" t="2167" r="10330" b="7047"/>
                <a:stretch>
                  <a:fillRect/>
                </a:stretch>
              </p:blipFill>
              <p:spPr bwMode="auto">
                <a:xfrm>
                  <a:off x="4629" y="1792"/>
                  <a:ext cx="623" cy="10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9811" name="Picture 1043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76" t="4564" r="6963" b="5325"/>
                <a:stretch>
                  <a:fillRect/>
                </a:stretch>
              </p:blipFill>
              <p:spPr bwMode="auto">
                <a:xfrm>
                  <a:off x="4712" y="1916"/>
                  <a:ext cx="474" cy="6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929812" name="Picture 1044" descr="GPD_1560_27_0_1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14" b="32291"/>
            <a:stretch>
              <a:fillRect/>
            </a:stretch>
          </p:blipFill>
          <p:spPr bwMode="auto">
            <a:xfrm>
              <a:off x="4114" y="220"/>
              <a:ext cx="852" cy="4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9813" name="Rectangle 10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Media World</a:t>
            </a:r>
          </a:p>
        </p:txBody>
      </p:sp>
      <p:sp>
        <p:nvSpPr>
          <p:cNvPr id="929814" name="Rectangle 1046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191000" cy="5287963"/>
          </a:xfrm>
        </p:spPr>
        <p:txBody>
          <a:bodyPr/>
          <a:lstStyle/>
          <a:p>
            <a:r>
              <a:rPr lang="en-US" dirty="0"/>
              <a:t>Many devices</a:t>
            </a:r>
          </a:p>
          <a:p>
            <a:r>
              <a:rPr lang="en-US" dirty="0"/>
              <a:t>Wired or wireless</a:t>
            </a:r>
          </a:p>
          <a:p>
            <a:r>
              <a:rPr lang="en-US" dirty="0"/>
              <a:t>Access from anywhere</a:t>
            </a:r>
          </a:p>
          <a:p>
            <a:r>
              <a:rPr lang="en-US" dirty="0"/>
              <a:t>Intuitive User  interface</a:t>
            </a:r>
          </a:p>
          <a:p>
            <a:r>
              <a:rPr lang="en-US" dirty="0"/>
              <a:t>Personalized delivery</a:t>
            </a:r>
          </a:p>
          <a:p>
            <a:endParaRPr lang="en-US" dirty="0"/>
          </a:p>
          <a:p>
            <a:r>
              <a:rPr lang="en-US" dirty="0"/>
              <a:t>What you want, when and where you want it..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7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is driving the imperative!</a:t>
            </a:r>
          </a:p>
        </p:txBody>
      </p:sp>
      <p:sp>
        <p:nvSpPr>
          <p:cNvPr id="9369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Bandwidth (wired and wireless) will continue to increase at decreasing cost</a:t>
            </a:r>
          </a:p>
          <a:p>
            <a:r>
              <a:rPr lang="en-US"/>
              <a:t>Computing power will continue to grow at decreasing cost</a:t>
            </a:r>
          </a:p>
          <a:p>
            <a:r>
              <a:rPr lang="en-US"/>
              <a:t>Bandwidth and computing power are quickly becoming (or have already become) taken for granted and commoditized in the value chain</a:t>
            </a:r>
          </a:p>
          <a:p>
            <a:r>
              <a:rPr lang="en-US"/>
              <a:t>CONTENT that takes advantage of bandwidth and computing power will drive the value chain in the future and justify future investments in broadband capacity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Mobility</a:t>
            </a:r>
          </a:p>
        </p:txBody>
      </p:sp>
      <p:sp>
        <p:nvSpPr>
          <p:cNvPr id="9359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Consumers increasingly want to access any content that they are entitled to receive anywhere, anytime on an increasing number of devices, on their schedule, not someone else's</a:t>
            </a:r>
          </a:p>
          <a:p>
            <a:pPr lvl="1"/>
            <a:r>
              <a:rPr lang="en-US" dirty="0"/>
              <a:t>Example: Time shifting using DVRs (TIVO) is the  way to watch TV at home.</a:t>
            </a:r>
          </a:p>
          <a:p>
            <a:r>
              <a:rPr lang="en-US" dirty="0"/>
              <a:t>The current trends in wireless broadband (4G/5G) enable unicasting/broadcasting of high quality digitally compressed content at over 100Mbits/sec to consumers who are traveling at speeds as fast as 120mph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is taking over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1843951"/>
            <a:ext cx="7772400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“The Numbers Are Clear: Mobile Is Taking Over The World</a:t>
            </a:r>
          </a:p>
          <a:p>
            <a:r>
              <a:rPr lang="en-US" sz="2800" dirty="0"/>
              <a:t>The unstoppable growth of mobile connectivity is linking virtually the entire human population - and that will re-construct how people around the world engage in shopping, banking, entertainment, work, healthcare and learning.”</a:t>
            </a:r>
          </a:p>
          <a:p>
            <a:endParaRPr lang="en-US" sz="2800" dirty="0"/>
          </a:p>
          <a:p>
            <a:r>
              <a:rPr lang="en-US" sz="2800" dirty="0"/>
              <a:t>6.8 Billion Subscriptions !!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22728210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Growth Drivers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510180"/>
              </p:ext>
            </p:extLst>
          </p:nvPr>
        </p:nvGraphicFramePr>
        <p:xfrm>
          <a:off x="838200" y="1600200"/>
          <a:ext cx="76073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607300" imgH="4572000" progId="Word.Document.12">
                  <p:embed/>
                </p:oleObj>
              </mc:Choice>
              <mc:Fallback>
                <p:oleObj name="Document" r:id="rId2" imgW="7607300" imgH="457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600200"/>
                        <a:ext cx="76073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208131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all these possible?</a:t>
            </a:r>
          </a:p>
        </p:txBody>
      </p:sp>
      <p:grpSp>
        <p:nvGrpSpPr>
          <p:cNvPr id="831505" name="Group 17"/>
          <p:cNvGrpSpPr>
            <a:grpSpLocks/>
          </p:cNvGrpSpPr>
          <p:nvPr/>
        </p:nvGrpSpPr>
        <p:grpSpPr bwMode="auto">
          <a:xfrm>
            <a:off x="762000" y="2362200"/>
            <a:ext cx="4267200" cy="647700"/>
            <a:chOff x="506" y="1433"/>
            <a:chExt cx="2688" cy="408"/>
          </a:xfrm>
        </p:grpSpPr>
        <p:pic>
          <p:nvPicPr>
            <p:cNvPr id="831492" name="Picture 4" descr="SY00293_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" y="1433"/>
              <a:ext cx="320" cy="4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1500" name="Rectangle 12"/>
            <p:cNvSpPr>
              <a:spLocks noChangeArrowheads="1"/>
            </p:cNvSpPr>
            <p:nvPr/>
          </p:nvSpPr>
          <p:spPr bwMode="auto">
            <a:xfrm>
              <a:off x="1063" y="1481"/>
              <a:ext cx="2131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FF9900"/>
                </a:buClr>
              </a:pPr>
              <a:r>
                <a:rPr lang="en-US" sz="2800" b="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MS Mincho" charset="0"/>
                  <a:cs typeface="MS Mincho" charset="0"/>
                </a:rPr>
                <a:t>Moore</a:t>
              </a:r>
              <a:r>
                <a:rPr lang="ja-JP" altLang="en-US" sz="2800" b="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MS Mincho" charset="0"/>
                  <a:cs typeface="MS Mincho" charset="0"/>
                </a:rPr>
                <a:t>’</a:t>
              </a:r>
              <a:r>
                <a:rPr lang="en-US" sz="2800" b="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MS Mincho" charset="0"/>
                  <a:cs typeface="MS Mincho" charset="0"/>
                </a:rPr>
                <a:t>s Law (1965)</a:t>
              </a:r>
            </a:p>
          </p:txBody>
        </p:sp>
      </p:grpSp>
      <p:grpSp>
        <p:nvGrpSpPr>
          <p:cNvPr id="831507" name="Group 19"/>
          <p:cNvGrpSpPr>
            <a:grpSpLocks/>
          </p:cNvGrpSpPr>
          <p:nvPr/>
        </p:nvGrpSpPr>
        <p:grpSpPr bwMode="auto">
          <a:xfrm>
            <a:off x="771525" y="3494088"/>
            <a:ext cx="7067891" cy="1141772"/>
            <a:chOff x="486" y="2201"/>
            <a:chExt cx="4491" cy="638"/>
          </a:xfrm>
        </p:grpSpPr>
        <p:pic>
          <p:nvPicPr>
            <p:cNvPr id="831497" name="Picture 9" descr="SY00294_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" y="2201"/>
              <a:ext cx="320" cy="4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1501" name="Rectangle 13"/>
            <p:cNvSpPr>
              <a:spLocks noChangeArrowheads="1"/>
            </p:cNvSpPr>
            <p:nvPr/>
          </p:nvSpPr>
          <p:spPr bwMode="auto">
            <a:xfrm>
              <a:off x="907" y="2306"/>
              <a:ext cx="4070" cy="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Improved communications technology</a:t>
              </a:r>
            </a:p>
            <a:p>
              <a:r>
                <a:rPr lang="en-US" sz="28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IPV6</a:t>
              </a:r>
            </a:p>
          </p:txBody>
        </p:sp>
      </p:grpSp>
      <p:grpSp>
        <p:nvGrpSpPr>
          <p:cNvPr id="831506" name="Group 18"/>
          <p:cNvGrpSpPr>
            <a:grpSpLocks/>
          </p:cNvGrpSpPr>
          <p:nvPr/>
        </p:nvGrpSpPr>
        <p:grpSpPr bwMode="auto">
          <a:xfrm>
            <a:off x="803274" y="4637088"/>
            <a:ext cx="6429085" cy="1771649"/>
            <a:chOff x="506" y="2921"/>
            <a:chExt cx="3020" cy="1116"/>
          </a:xfrm>
        </p:grpSpPr>
        <p:pic>
          <p:nvPicPr>
            <p:cNvPr id="831499" name="Picture 11" descr="SY00295_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" y="2921"/>
              <a:ext cx="320" cy="439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1503" name="Rectangle 15"/>
            <p:cNvSpPr>
              <a:spLocks noChangeArrowheads="1"/>
            </p:cNvSpPr>
            <p:nvPr/>
          </p:nvSpPr>
          <p:spPr bwMode="auto">
            <a:xfrm>
              <a:off x="845" y="3024"/>
              <a:ext cx="2681" cy="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FF9900"/>
                </a:buClr>
              </a:pPr>
              <a:r>
                <a:rPr lang="en-US" sz="28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Decreasing Cost…driven by</a:t>
              </a:r>
            </a:p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FF9900"/>
                </a:buClr>
              </a:pPr>
              <a:r>
                <a:rPr lang="en-US" sz="28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#1 above</a:t>
              </a:r>
            </a:p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FF9900"/>
                </a:buClr>
              </a:pPr>
              <a:r>
                <a:rPr lang="en-US" sz="2800" b="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and massive adoption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9713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39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533400" y="609600"/>
            <a:ext cx="8382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000" dirty="0"/>
              <a:t>Pervasive Computing </a:t>
            </a:r>
            <a:br>
              <a:rPr lang="en-US" sz="4000" dirty="0"/>
            </a:br>
            <a:r>
              <a:rPr lang="en-US" sz="4000" dirty="0"/>
              <a:t>aka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“The Internet of Things”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400" dirty="0"/>
          </a:p>
        </p:txBody>
      </p:sp>
      <p:sp>
        <p:nvSpPr>
          <p:cNvPr id="347140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85800" y="3962400"/>
            <a:ext cx="7315200" cy="12954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00"/>
                </a:solidFill>
                <a:latin typeface="Comic Sans MS" charset="0"/>
              </a:rPr>
              <a:t>With slides contributed by </a:t>
            </a:r>
            <a:r>
              <a:rPr lang="en-US" sz="3200" dirty="0" err="1">
                <a:solidFill>
                  <a:srgbClr val="FFFF00"/>
                </a:solidFill>
                <a:latin typeface="Comic Sans MS" charset="0"/>
              </a:rPr>
              <a:t>Uğur</a:t>
            </a:r>
            <a:r>
              <a:rPr lang="en-US" sz="3200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omic Sans MS" charset="0"/>
              </a:rPr>
              <a:t>Çetintemel</a:t>
            </a:r>
            <a:endParaRPr lang="en-US" sz="3200" dirty="0">
              <a:solidFill>
                <a:srgbClr val="FFFF00"/>
              </a:solidFill>
              <a:latin typeface="Comic Sans MS" charset="0"/>
            </a:endParaRPr>
          </a:p>
          <a:p>
            <a:pPr marL="0" indent="0" algn="ctr">
              <a:buFontTx/>
              <a:buNone/>
            </a:pPr>
            <a:endParaRPr lang="en-US" sz="2000" dirty="0"/>
          </a:p>
        </p:txBody>
      </p:sp>
      <p:pic>
        <p:nvPicPr>
          <p:cNvPr id="347149" name="Picture 13" descr="t1top_log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16843" r="6299" b="12631"/>
          <a:stretch>
            <a:fillRect/>
          </a:stretch>
        </p:blipFill>
        <p:spPr bwMode="auto">
          <a:xfrm>
            <a:off x="3810000" y="5257800"/>
            <a:ext cx="9334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229600" cy="685800"/>
          </a:xfrm>
        </p:spPr>
        <p:txBody>
          <a:bodyPr/>
          <a:lstStyle/>
          <a:p>
            <a:r>
              <a:rPr lang="en-US" sz="2800" dirty="0"/>
              <a:t>Transistors per Integrated Circuit Processor</a:t>
            </a:r>
          </a:p>
        </p:txBody>
      </p:sp>
      <p:pic>
        <p:nvPicPr>
          <p:cNvPr id="771106" name="Picture 34" descr="intel-pentium-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81000" cy="346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1108" name="Picture 36" descr="intel386d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9652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1109" name="Picture 37" descr="intel4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38600"/>
            <a:ext cx="533400" cy="527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968809"/>
              </p:ext>
            </p:extLst>
          </p:nvPr>
        </p:nvGraphicFramePr>
        <p:xfrm>
          <a:off x="0" y="1295400"/>
          <a:ext cx="9144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486400" imgH="3124200" progId="Word.Document.12">
                  <p:embed/>
                </p:oleObj>
              </mc:Choice>
              <mc:Fallback>
                <p:oleObj name="Document" r:id="rId6" imgW="5486400" imgH="312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295400"/>
                        <a:ext cx="9144000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249" y="1469136"/>
            <a:ext cx="7696200" cy="4114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4" name="Rectangle 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Storage Density </a:t>
            </a:r>
          </a:p>
        </p:txBody>
      </p:sp>
      <p:pic>
        <p:nvPicPr>
          <p:cNvPr id="775185" name="Picture 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7696200" cy="41862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75187" name="Picture 19" descr="ibmmicrodriv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clrChange>
              <a:clrFrom>
                <a:srgbClr val="7D7994"/>
              </a:clrFrom>
              <a:clrTo>
                <a:srgbClr val="7D799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743200"/>
            <a:ext cx="762000" cy="552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5191" name="Picture 23" descr="h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1143000" cy="777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5192" name="Picture 24" descr="h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1524000" cy="773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Speed of Key Technologies Obeys Moore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pic>
        <p:nvPicPr>
          <p:cNvPr id="789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0101FE"/>
              </a:clrFrom>
              <a:clrTo>
                <a:srgbClr val="010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7620000" cy="47085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Everything Obeys Moore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pic>
        <p:nvPicPr>
          <p:cNvPr id="8867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5810250" cy="35766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886788" name="Text Box 4"/>
          <p:cNvSpPr txBox="1">
            <a:spLocks noChangeArrowheads="1"/>
          </p:cNvSpPr>
          <p:nvPr/>
        </p:nvSpPr>
        <p:spPr bwMode="auto">
          <a:xfrm>
            <a:off x="533400" y="5791200"/>
            <a:ext cx="815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i="0" dirty="0">
                <a:solidFill>
                  <a:schemeClr val="tx2"/>
                </a:solidFill>
                <a:latin typeface="Comic Sans MS" charset="0"/>
              </a:rPr>
              <a:t>Power Consumption</a:t>
            </a:r>
            <a:r>
              <a:rPr lang="en-US" i="0" dirty="0">
                <a:latin typeface="Comic Sans MS" charset="0"/>
              </a:rPr>
              <a:t>, not speed, is a key issue for future processor design!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7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 in Communication Technologies</a:t>
            </a:r>
          </a:p>
        </p:txBody>
      </p:sp>
      <p:sp>
        <p:nvSpPr>
          <p:cNvPr id="790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267200" cy="41148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 </a:t>
            </a:r>
            <a:r>
              <a:rPr lang="en-US" sz="2000" dirty="0">
                <a:effectLst/>
              </a:rPr>
              <a:t>Fiber optics: </a:t>
            </a:r>
            <a:r>
              <a:rPr lang="en-US" sz="2000" dirty="0" err="1">
                <a:effectLst/>
              </a:rPr>
              <a:t>Gbit</a:t>
            </a:r>
            <a:r>
              <a:rPr lang="en-US" sz="2000" dirty="0">
                <a:effectLst/>
              </a:rPr>
              <a:t>/s to </a:t>
            </a:r>
            <a:r>
              <a:rPr lang="en-US" sz="2000" dirty="0" err="1">
                <a:effectLst/>
              </a:rPr>
              <a:t>Tbit</a:t>
            </a:r>
            <a:r>
              <a:rPr lang="en-US" sz="2000" dirty="0">
                <a:effectLst/>
              </a:rPr>
              <a:t>/s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effectLst/>
              </a:rPr>
              <a:t>Wireless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effectLst/>
              </a:rPr>
              <a:t>WAN: mobile phone: GSM, GPRS , 3G</a:t>
            </a:r>
            <a:r>
              <a:rPr lang="en-US" sz="1800">
                <a:effectLst/>
              </a:rPr>
              <a:t>, 4G, 5G</a:t>
            </a:r>
            <a:endParaRPr lang="en-US" sz="1800" dirty="0">
              <a:effectLst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effectLst/>
              </a:rPr>
              <a:t>LAN: 802.11, </a:t>
            </a:r>
            <a:r>
              <a:rPr lang="en-US" sz="1800" dirty="0" err="1">
                <a:effectLst/>
              </a:rPr>
              <a:t>HiperLan</a:t>
            </a:r>
            <a:r>
              <a:rPr lang="en-US" sz="1800" dirty="0">
                <a:effectLst/>
              </a:rPr>
              <a:t> (&gt; 10 </a:t>
            </a:r>
            <a:r>
              <a:rPr lang="en-US" sz="1800" dirty="0" err="1">
                <a:effectLst/>
              </a:rPr>
              <a:t>Mbs</a:t>
            </a:r>
            <a:r>
              <a:rPr lang="en-US" sz="1800" dirty="0">
                <a:effectLst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effectLst/>
              </a:rPr>
              <a:t>Personal Area Networks (PANS): Bluetooth (700Kbs), IR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effectLst/>
              </a:rPr>
              <a:t>Body area networks (2400baud)</a:t>
            </a:r>
          </a:p>
          <a:p>
            <a:pPr>
              <a:lnSpc>
                <a:spcPct val="80000"/>
              </a:lnSpc>
            </a:pPr>
            <a:r>
              <a:rPr lang="en-US" sz="2000" dirty="0" err="1">
                <a:effectLst/>
              </a:rPr>
              <a:t>Powerline</a:t>
            </a:r>
            <a:r>
              <a:rPr lang="en-US" sz="2000" dirty="0">
                <a:effectLst/>
              </a:rPr>
              <a:t> technique 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effectLst/>
              </a:rPr>
              <a:t>coffee maker </a:t>
            </a:r>
            <a:r>
              <a:rPr lang="ja-JP" altLang="en-US" sz="1800" dirty="0">
                <a:effectLst/>
                <a:latin typeface="Arial"/>
              </a:rPr>
              <a:t>“</a:t>
            </a:r>
            <a:r>
              <a:rPr lang="en-US" sz="1800" dirty="0">
                <a:effectLst/>
              </a:rPr>
              <a:t>automatically</a:t>
            </a:r>
            <a:r>
              <a:rPr lang="ja-JP" altLang="en-US" sz="1800" dirty="0">
                <a:effectLst/>
                <a:latin typeface="Arial"/>
              </a:rPr>
              <a:t>”</a:t>
            </a:r>
            <a:r>
              <a:rPr lang="en-US" sz="1800" dirty="0">
                <a:effectLst/>
              </a:rPr>
              <a:t> connected to the Internet</a:t>
            </a:r>
            <a:endParaRPr lang="en-US" sz="1800" dirty="0"/>
          </a:p>
        </p:txBody>
      </p:sp>
      <p:pic>
        <p:nvPicPr>
          <p:cNvPr id="790534" name="Picture 6" descr="PANLANWA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clrChange>
              <a:clrFrom>
                <a:srgbClr val="090B0E"/>
              </a:clrFrom>
              <a:clrTo>
                <a:srgbClr val="090B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495800" cy="35067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Smart Dust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6705600" cy="4572000"/>
          </a:xfrm>
        </p:spPr>
        <p:txBody>
          <a:bodyPr/>
          <a:lstStyle/>
          <a:p>
            <a:r>
              <a:rPr lang="en-US">
                <a:effectLst/>
              </a:rPr>
              <a:t>Autonomous sensing and communication in a millimeter – </a:t>
            </a:r>
            <a:r>
              <a:rPr lang="ja-JP" altLang="en-US">
                <a:effectLst/>
                <a:latin typeface="Arial"/>
              </a:rPr>
              <a:t>“</a:t>
            </a:r>
            <a:r>
              <a:rPr lang="en-US">
                <a:effectLst/>
              </a:rPr>
              <a:t>dust motes</a:t>
            </a:r>
            <a:r>
              <a:rPr lang="ja-JP" altLang="en-US">
                <a:effectLst/>
                <a:latin typeface="Arial"/>
              </a:rPr>
              <a:t>”</a:t>
            </a:r>
            <a:endParaRPr lang="en-US">
              <a:effectLst/>
            </a:endParaRPr>
          </a:p>
          <a:p>
            <a:pPr lvl="1"/>
            <a:r>
              <a:rPr lang="en-US">
                <a:effectLst/>
              </a:rPr>
              <a:t>Sensors for temperature, humidity, light, motion </a:t>
            </a:r>
          </a:p>
          <a:p>
            <a:pPr lvl="1"/>
            <a:r>
              <a:rPr lang="en-US">
                <a:effectLst/>
              </a:rPr>
              <a:t>Direction, tilt, video, orientation</a:t>
            </a:r>
          </a:p>
          <a:p>
            <a:r>
              <a:rPr lang="en-US">
                <a:effectLst/>
              </a:rPr>
              <a:t>With bidirectional radio or laser + battery</a:t>
            </a:r>
          </a:p>
          <a:p>
            <a:r>
              <a:rPr lang="en-US">
                <a:effectLst/>
              </a:rPr>
              <a:t>Costs  &lt; $1</a:t>
            </a:r>
          </a:p>
          <a:p>
            <a:r>
              <a:rPr lang="en-US">
                <a:effectLst/>
              </a:rPr>
              <a:t>Typical Applications</a:t>
            </a:r>
          </a:p>
          <a:p>
            <a:pPr lvl="1"/>
            <a:r>
              <a:rPr lang="en-US">
                <a:effectLst/>
              </a:rPr>
              <a:t>Defense related battlefield sensors, motion detectors etc.</a:t>
            </a:r>
          </a:p>
          <a:p>
            <a:pPr lvl="1"/>
            <a:r>
              <a:rPr lang="en-US">
                <a:effectLst/>
              </a:rPr>
              <a:t>Inventory control on boxes which communicate with crates, trucks, plane etc to tell you where they are</a:t>
            </a:r>
          </a:p>
          <a:p>
            <a:pPr lvl="1"/>
            <a:r>
              <a:rPr lang="en-US">
                <a:effectLst/>
              </a:rPr>
              <a:t>Product quality monitoring – vibration, humidity, overheating</a:t>
            </a:r>
            <a:endParaRPr lang="en-US"/>
          </a:p>
        </p:txBody>
      </p:sp>
    </p:spTree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 Technology</a:t>
            </a:r>
          </a:p>
        </p:txBody>
      </p:sp>
      <p:sp>
        <p:nvSpPr>
          <p:cNvPr id="794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 </a:t>
            </a:r>
            <a:r>
              <a:rPr lang="en-US" sz="2000">
                <a:effectLst/>
              </a:rPr>
              <a:t>Miniaturized cameras, microphones</a:t>
            </a:r>
          </a:p>
          <a:p>
            <a:r>
              <a:rPr lang="en-US" sz="2000">
                <a:effectLst/>
              </a:rPr>
              <a:t>  Fingerprint sensor</a:t>
            </a:r>
          </a:p>
          <a:p>
            <a:r>
              <a:rPr lang="en-US" sz="2000">
                <a:effectLst/>
              </a:rPr>
              <a:t>  Radio sensors (RFID)</a:t>
            </a:r>
          </a:p>
          <a:p>
            <a:pPr lvl="1"/>
            <a:r>
              <a:rPr lang="en-US" sz="1800" i="1">
                <a:effectLst/>
              </a:rPr>
              <a:t>without</a:t>
            </a:r>
            <a:r>
              <a:rPr lang="en-US" sz="1800">
                <a:effectLst/>
              </a:rPr>
              <a:t> power supply</a:t>
            </a:r>
          </a:p>
          <a:p>
            <a:r>
              <a:rPr lang="en-US" sz="2000">
                <a:effectLst/>
              </a:rPr>
              <a:t>  Location sensors</a:t>
            </a:r>
          </a:p>
          <a:p>
            <a:pPr lvl="1"/>
            <a:r>
              <a:rPr lang="en-US" sz="1800">
                <a:effectLst/>
              </a:rPr>
              <a:t>GPS</a:t>
            </a:r>
          </a:p>
          <a:p>
            <a:r>
              <a:rPr lang="en-US" sz="2000">
                <a:effectLst/>
              </a:rPr>
              <a:t>…</a:t>
            </a:r>
          </a:p>
          <a:p>
            <a:endParaRPr lang="en-US" sz="2000"/>
          </a:p>
        </p:txBody>
      </p:sp>
      <p:pic>
        <p:nvPicPr>
          <p:cNvPr id="794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1200"/>
            <a:ext cx="1485900" cy="12096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9463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1400"/>
            <a:ext cx="2438400" cy="17224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94632" name="Picture 8" descr="g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482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Motes</a:t>
            </a:r>
          </a:p>
        </p:txBody>
      </p:sp>
      <p:sp>
        <p:nvSpPr>
          <p:cNvPr id="848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 </a:t>
            </a:r>
            <a:r>
              <a:rPr lang="en-US" sz="2000">
                <a:effectLst/>
              </a:rPr>
              <a:t>Manufactured by Crossbow</a:t>
            </a:r>
          </a:p>
          <a:p>
            <a:pPr>
              <a:buFontTx/>
              <a:buNone/>
            </a:pPr>
            <a:r>
              <a:rPr lang="en-US" sz="2000">
                <a:effectLst/>
              </a:rPr>
              <a:t>    http://www.xbow.com</a:t>
            </a:r>
          </a:p>
          <a:p>
            <a:r>
              <a:rPr lang="en-US" sz="2000">
                <a:effectLst/>
              </a:rPr>
              <a:t> Processor: 4MHz</a:t>
            </a:r>
          </a:p>
          <a:p>
            <a:r>
              <a:rPr lang="en-US" sz="2000">
                <a:effectLst/>
              </a:rPr>
              <a:t> RAM Memory: 128 Kbytes</a:t>
            </a:r>
          </a:p>
          <a:p>
            <a:r>
              <a:rPr lang="en-US" sz="2000">
                <a:effectLst/>
              </a:rPr>
              <a:t> On-Board Flash: 512 K bytes</a:t>
            </a:r>
          </a:p>
          <a:p>
            <a:r>
              <a:rPr lang="en-US" sz="2000">
                <a:effectLst/>
              </a:rPr>
              <a:t> Radio: 916 Mhz, 52K bps</a:t>
            </a:r>
          </a:p>
          <a:p>
            <a:r>
              <a:rPr lang="en-US" sz="2000">
                <a:effectLst/>
              </a:rPr>
              <a:t> Antenna: On-board, optional external</a:t>
            </a:r>
          </a:p>
          <a:p>
            <a:r>
              <a:rPr lang="en-US" sz="2000">
                <a:effectLst/>
              </a:rPr>
              <a:t>TinyOS from Berkeley</a:t>
            </a:r>
          </a:p>
          <a:p>
            <a:endParaRPr lang="en-US" sz="2000"/>
          </a:p>
        </p:txBody>
      </p:sp>
      <p:pic>
        <p:nvPicPr>
          <p:cNvPr id="848900" name="Picture 4" descr="Mo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4610100" cy="2692400"/>
          </a:xfrm>
          <a:noFill/>
          <a:ln/>
          <a:effectLst>
            <a:outerShdw blurRad="63500"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smaller all the time!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5215" b="15215"/>
          <a:stretch>
            <a:fillRect/>
          </a:stretch>
        </p:blipFill>
        <p:spPr>
          <a:xfrm>
            <a:off x="1828800" y="1371600"/>
            <a:ext cx="9372600" cy="5011093"/>
          </a:xfrm>
        </p:spPr>
      </p:pic>
    </p:spTree>
    <p:extLst>
      <p:ext uri="{BB962C8B-B14F-4D97-AF65-F5344CB8AC3E}">
        <p14:creationId xmlns:p14="http://schemas.microsoft.com/office/powerpoint/2010/main" val="201989730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Science Challenges</a:t>
            </a:r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Almost all domains are affected</a:t>
            </a:r>
          </a:p>
          <a:p>
            <a:pPr lvl="1"/>
            <a:r>
              <a:rPr lang="en-US" sz="2800" dirty="0"/>
              <a:t>systems infrastructures, networking, security, user interfaces, programming paradigms, embedded systems, AI, speech recognition, …</a:t>
            </a:r>
          </a:p>
          <a:p>
            <a:r>
              <a:rPr lang="en-US" sz="2800" dirty="0"/>
              <a:t>Many new research and technical challenges emerge!</a:t>
            </a: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of Things  -  </a:t>
            </a:r>
            <a:r>
              <a:rPr lang="en-US" dirty="0" err="1"/>
              <a:t>IoT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121736"/>
              </p:ext>
            </p:extLst>
          </p:nvPr>
        </p:nvGraphicFramePr>
        <p:xfrm>
          <a:off x="152400" y="1600200"/>
          <a:ext cx="8922863" cy="511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530600" progId="Word.Document.12">
                  <p:embed/>
                </p:oleObj>
              </mc:Choice>
              <mc:Fallback>
                <p:oleObj name="Document" r:id="rId2" imgW="5486400" imgH="353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" y="1600200"/>
                        <a:ext cx="8922863" cy="511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497455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very large to the very small…….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62052"/>
      </p:ext>
    </p:extLst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Cloud Computing</a:t>
            </a:r>
          </a:p>
        </p:txBody>
      </p:sp>
      <p:sp>
        <p:nvSpPr>
          <p:cNvPr id="9799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/>
              <a:t>While computing is getting smaller, it</a:t>
            </a:r>
            <a:r>
              <a:rPr lang="ja-JP" altLang="en-US" sz="3200">
                <a:latin typeface="Arial"/>
              </a:rPr>
              <a:t>’</a:t>
            </a:r>
            <a:r>
              <a:rPr lang="en-US" sz="3200"/>
              <a:t>s also getting BIGGER!</a:t>
            </a:r>
          </a:p>
          <a:p>
            <a:endParaRPr lang="en-US" sz="3200"/>
          </a:p>
          <a:p>
            <a:r>
              <a:rPr lang="en-US" sz="3200"/>
              <a:t>Cloud Computing is </a:t>
            </a:r>
            <a:r>
              <a:rPr lang="ja-JP" altLang="en-US" sz="3200">
                <a:latin typeface="Arial"/>
              </a:rPr>
              <a:t>“</a:t>
            </a:r>
            <a:r>
              <a:rPr lang="en-US" sz="3200"/>
              <a:t>Timesharing for the 21</a:t>
            </a:r>
            <a:r>
              <a:rPr lang="en-US" sz="3200" baseline="30000"/>
              <a:t>st</a:t>
            </a:r>
            <a:r>
              <a:rPr lang="en-US" sz="3200"/>
              <a:t> Century</a:t>
            </a:r>
            <a:r>
              <a:rPr lang="ja-JP" altLang="en-US" sz="3200">
                <a:latin typeface="Arial"/>
              </a:rPr>
              <a:t>”</a:t>
            </a:r>
            <a:endParaRPr lang="en-US" sz="3200"/>
          </a:p>
          <a:p>
            <a:endParaRPr lang="en-US" sz="3200"/>
          </a:p>
          <a:p>
            <a:r>
              <a:rPr lang="en-US" sz="3200"/>
              <a:t>Provides shared resources at </a:t>
            </a:r>
            <a:r>
              <a:rPr lang="ja-JP" altLang="en-US" sz="3200">
                <a:latin typeface="Arial"/>
              </a:rPr>
              <a:t>“</a:t>
            </a:r>
            <a:r>
              <a:rPr lang="en-US" sz="3200"/>
              <a:t>lower</a:t>
            </a:r>
            <a:r>
              <a:rPr lang="ja-JP" altLang="en-US" sz="3200">
                <a:latin typeface="Arial"/>
              </a:rPr>
              <a:t>”</a:t>
            </a:r>
            <a:r>
              <a:rPr lang="en-US" sz="3200"/>
              <a:t> cost….maybe</a:t>
            </a:r>
          </a:p>
        </p:txBody>
      </p:sp>
    </p:spTree>
    <p:extLst>
      <p:ext uri="{BB962C8B-B14F-4D97-AF65-F5344CB8AC3E}">
        <p14:creationId xmlns:p14="http://schemas.microsoft.com/office/powerpoint/2010/main" val="890712631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850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0"/>
            <a:ext cx="8736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0975" y="1073150"/>
            <a:ext cx="8748713" cy="5892800"/>
          </a:xfrm>
          <a:prstGeom prst="rect">
            <a:avLst/>
          </a:prstGeom>
          <a:gradFill>
            <a:gsLst>
              <a:gs pos="0">
                <a:schemeClr val="bg1">
                  <a:alpha val="57000"/>
                </a:schemeClr>
              </a:gs>
              <a:gs pos="50000">
                <a:schemeClr val="bg1">
                  <a:alpha val="3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2813" eaLnBrk="1" hangingPunct="1">
              <a:defRPr/>
            </a:pPr>
            <a:endParaRPr lang="en-US" sz="1800" b="0" i="0"/>
          </a:p>
        </p:txBody>
      </p:sp>
      <p:sp>
        <p:nvSpPr>
          <p:cNvPr id="10242" name="Title 3"/>
          <p:cNvSpPr>
            <a:spLocks noGrp="1"/>
          </p:cNvSpPr>
          <p:nvPr>
            <p:ph type="title" idx="4294967295"/>
          </p:nvPr>
        </p:nvSpPr>
        <p:spPr/>
        <p:txBody>
          <a:bodyPr lIns="91435" tIns="45718" rIns="91435" bIns="45718"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Commercial Cloud Computing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974853" name="Content Placeholder 2"/>
          <p:cNvSpPr>
            <a:spLocks noGrp="1"/>
          </p:cNvSpPr>
          <p:nvPr>
            <p:ph idx="4294967295"/>
          </p:nvPr>
        </p:nvSpPr>
        <p:spPr>
          <a:xfrm>
            <a:off x="384175" y="3389313"/>
            <a:ext cx="8375650" cy="3062287"/>
          </a:xfrm>
        </p:spPr>
        <p:txBody>
          <a:bodyPr lIns="91435" tIns="45718" rIns="91435" bIns="45718"/>
          <a:lstStyle/>
          <a:p>
            <a:pPr marL="341313" indent="-341313" defTabSz="912813" eaLnBrk="1" hangingPunct="1">
              <a:spcBef>
                <a:spcPts val="1200"/>
              </a:spcBef>
            </a:pPr>
            <a:r>
              <a:rPr lang="en-US" sz="2100"/>
              <a:t>A new paradigm for delivery and consumption </a:t>
            </a:r>
            <a:br>
              <a:rPr lang="en-US" sz="2100"/>
            </a:br>
            <a:r>
              <a:rPr lang="en-US" sz="2100"/>
              <a:t>of computing resources </a:t>
            </a:r>
          </a:p>
          <a:p>
            <a:pPr marL="341313" indent="-341313" defTabSz="912813" eaLnBrk="1" hangingPunct="1">
              <a:spcBef>
                <a:spcPts val="1200"/>
              </a:spcBef>
            </a:pPr>
            <a:r>
              <a:rPr lang="en-US" sz="2100"/>
              <a:t>Leverages distributed processing and network infrastructure</a:t>
            </a:r>
          </a:p>
          <a:p>
            <a:pPr marL="741363" lvl="1" indent="-284163" defTabSz="912813" eaLnBrk="1" hangingPunct="1">
              <a:spcBef>
                <a:spcPts val="1200"/>
              </a:spcBef>
            </a:pPr>
            <a:r>
              <a:rPr lang="en-US" sz="1800"/>
              <a:t>Early in the maturity cycle</a:t>
            </a:r>
          </a:p>
          <a:p>
            <a:pPr marL="741363" lvl="1" indent="-284163" defTabSz="912813" eaLnBrk="1" hangingPunct="1">
              <a:spcBef>
                <a:spcPts val="1200"/>
              </a:spcBef>
            </a:pPr>
            <a:r>
              <a:rPr lang="en-US" sz="1800"/>
              <a:t>Lack of standardization</a:t>
            </a:r>
          </a:p>
          <a:p>
            <a:pPr marL="741363" lvl="1" indent="-284163" defTabSz="912813" eaLnBrk="1" hangingPunct="1">
              <a:spcBef>
                <a:spcPts val="1200"/>
              </a:spcBef>
            </a:pPr>
            <a:r>
              <a:rPr lang="en-US" sz="1800"/>
              <a:t>Industrial strength capabilities vary</a:t>
            </a:r>
          </a:p>
          <a:p>
            <a:pPr marL="741363" lvl="1" indent="-284163" defTabSz="912813" eaLnBrk="1" hangingPunct="1">
              <a:spcBef>
                <a:spcPts val="1200"/>
              </a:spcBef>
            </a:pPr>
            <a:r>
              <a:rPr lang="en-US" sz="1800"/>
              <a:t>Security, availability, auditability, isolation</a:t>
            </a:r>
          </a:p>
          <a:p>
            <a:pPr marL="341313" indent="-341313" defTabSz="912813" eaLnBrk="1" hangingPunct="1">
              <a:spcBef>
                <a:spcPts val="1200"/>
              </a:spcBef>
            </a:pPr>
            <a:endParaRPr lang="en-US" sz="2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2520950"/>
            <a:ext cx="2557462" cy="6397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996950"/>
            <a:ext cx="1927225" cy="7715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881188"/>
            <a:ext cx="1370013" cy="5540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906463"/>
            <a:ext cx="2832100" cy="606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1884363"/>
            <a:ext cx="836612" cy="8366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512888"/>
            <a:ext cx="1003300" cy="10033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2303463"/>
            <a:ext cx="1500187" cy="11255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768475"/>
            <a:ext cx="1504950" cy="4841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343150"/>
            <a:ext cx="1398588" cy="7889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" name="Picture 102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874838"/>
            <a:ext cx="1943100" cy="5429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02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258888"/>
            <a:ext cx="2065338" cy="5095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5158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058" name="Picture 2" descr="Types of Cloud Computing">
            <a:extLst>
              <a:ext uri="{FF2B5EF4-FFF2-40B4-BE49-F238E27FC236}">
                <a16:creationId xmlns:a16="http://schemas.microsoft.com/office/drawing/2014/main" id="{D27C8D7C-A9ED-1E4B-A254-F070E0CC2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8" y="1752600"/>
            <a:ext cx="7907664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92119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 idx="4294967295"/>
          </p:nvPr>
        </p:nvSpPr>
        <p:spPr/>
        <p:txBody>
          <a:bodyPr lIns="91435" tIns="45718" rIns="91435" bIns="45718"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Infrastructure as a Service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IaaS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84175" y="1366838"/>
            <a:ext cx="8375650" cy="4957762"/>
          </a:xfrm>
        </p:spPr>
        <p:txBody>
          <a:bodyPr lIns="91435" tIns="45718" rIns="91435" bIns="45718"/>
          <a:lstStyle/>
          <a:p>
            <a:pPr marL="341313" indent="-34131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sz="2200" dirty="0"/>
              <a:t>Fundamental computing resource provisioning</a:t>
            </a:r>
          </a:p>
          <a:p>
            <a:pPr marL="741363" lvl="1" indent="-28416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sz="2100" dirty="0"/>
              <a:t>Server hardware, storage, networking, OS, DB, CPU, Memory, Virtual Machines</a:t>
            </a:r>
          </a:p>
          <a:p>
            <a:pPr marL="341313" indent="-34131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sz="2200" dirty="0"/>
              <a:t>Service provider owns assets, is responsible for facilities, running and maintaining system solution</a:t>
            </a:r>
          </a:p>
          <a:p>
            <a:pPr marL="341313" indent="-341313" defTabSz="912813" eaLnBrk="1" hangingPunct="1">
              <a:lnSpc>
                <a:spcPct val="95000"/>
              </a:lnSpc>
              <a:spcBef>
                <a:spcPts val="1800"/>
              </a:spcBef>
              <a:buFontTx/>
              <a:buNone/>
            </a:pPr>
            <a:r>
              <a:rPr lang="en-US" sz="2200" b="1" dirty="0"/>
              <a:t>Commercial Industry</a:t>
            </a:r>
          </a:p>
          <a:p>
            <a:pPr marL="741363" lvl="1" indent="-28416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sz="2100" dirty="0"/>
              <a:t>All computing resources combined as a single resource pool allocated on demand</a:t>
            </a:r>
          </a:p>
          <a:p>
            <a:pPr marL="741363" lvl="1" indent="-28416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sz="2100" dirty="0"/>
              <a:t>Examples: </a:t>
            </a:r>
          </a:p>
          <a:p>
            <a:pPr marL="1141413" lvl="2" indent="-22701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dirty="0"/>
              <a:t>Amazon Compute Cloud (EC2)</a:t>
            </a:r>
          </a:p>
          <a:p>
            <a:pPr marL="1141413" lvl="2" indent="-22701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dirty="0"/>
              <a:t>Amazon Simple Storage Service (S3)</a:t>
            </a:r>
          </a:p>
          <a:p>
            <a:pPr marL="1141413" lvl="2" indent="-22701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dirty="0"/>
              <a:t>IBM </a:t>
            </a:r>
            <a:r>
              <a:rPr lang="en-US" dirty="0" err="1"/>
              <a:t>SmartCloud</a:t>
            </a:r>
            <a:r>
              <a:rPr lang="en-US" dirty="0"/>
              <a:t> Enterprise</a:t>
            </a:r>
          </a:p>
          <a:p>
            <a:pPr marL="1141413" lvl="2" indent="-227013" defTabSz="912813" eaLnBrk="1" hangingPunct="1">
              <a:lnSpc>
                <a:spcPct val="95000"/>
              </a:lnSpc>
              <a:spcBef>
                <a:spcPts val="700"/>
              </a:spcBef>
            </a:pPr>
            <a:r>
              <a:rPr lang="en-US" dirty="0" err="1"/>
              <a:t>DropBox</a:t>
            </a:r>
            <a:endParaRPr lang="en-US" dirty="0"/>
          </a:p>
          <a:p>
            <a:pPr marL="341313" indent="-341313" defTabSz="912813" eaLnBrk="1" hangingPunct="1"/>
            <a:endParaRPr lang="en-US" dirty="0"/>
          </a:p>
        </p:txBody>
      </p:sp>
      <p:grpSp>
        <p:nvGrpSpPr>
          <p:cNvPr id="976900" name="Group 8"/>
          <p:cNvGrpSpPr>
            <a:grpSpLocks/>
          </p:cNvGrpSpPr>
          <p:nvPr/>
        </p:nvGrpSpPr>
        <p:grpSpPr bwMode="auto">
          <a:xfrm>
            <a:off x="6956425" y="114300"/>
            <a:ext cx="1846263" cy="1228725"/>
            <a:chOff x="-2798503" y="2254476"/>
            <a:chExt cx="6344530" cy="4224112"/>
          </a:xfrm>
        </p:grpSpPr>
        <p:sp>
          <p:nvSpPr>
            <p:cNvPr id="10" name="Isosceles Triangle 9"/>
            <p:cNvSpPr/>
            <p:nvPr/>
          </p:nvSpPr>
          <p:spPr>
            <a:xfrm>
              <a:off x="-701528" y="2254476"/>
              <a:ext cx="2139696" cy="1427454"/>
            </a:xfrm>
            <a:prstGeom prst="triangle">
              <a:avLst/>
            </a:prstGeom>
            <a:gradFill>
              <a:gsLst>
                <a:gs pos="5000">
                  <a:schemeClr val="accent6">
                    <a:shade val="51000"/>
                    <a:satMod val="130000"/>
                  </a:schemeClr>
                </a:gs>
                <a:gs pos="54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endParaRPr lang="en-US" sz="700" b="0" i="0"/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731034" y="3677478"/>
              <a:ext cx="4215384" cy="1408176"/>
            </a:xfrm>
            <a:prstGeom prst="trapezoid">
              <a:avLst>
                <a:gd name="adj" fmla="val 73852"/>
              </a:avLst>
            </a:prstGeom>
            <a:gradFill>
              <a:gsLst>
                <a:gs pos="5000">
                  <a:srgbClr val="438F21"/>
                </a:gs>
                <a:gs pos="54000">
                  <a:srgbClr val="64CF34"/>
                </a:gs>
                <a:gs pos="100000">
                  <a:srgbClr val="64CF34"/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endParaRPr lang="en-US" sz="700" b="0" i="0"/>
            </a:p>
          </p:txBody>
        </p:sp>
        <p:sp>
          <p:nvSpPr>
            <p:cNvPr id="13" name="Trapezoid 12"/>
            <p:cNvSpPr/>
            <p:nvPr/>
          </p:nvSpPr>
          <p:spPr>
            <a:xfrm>
              <a:off x="-2776178" y="5066332"/>
              <a:ext cx="6313008" cy="1408176"/>
            </a:xfrm>
            <a:prstGeom prst="trapezoid">
              <a:avLst>
                <a:gd name="adj" fmla="val 74668"/>
              </a:avLst>
            </a:prstGeom>
            <a:gradFill>
              <a:gsLst>
                <a:gs pos="5000">
                  <a:schemeClr val="accent1">
                    <a:lumMod val="5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r>
                <a:rPr lang="en-US" sz="700" b="0" i="0" dirty="0"/>
                <a:t> </a:t>
              </a: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-2798503" y="2298136"/>
              <a:ext cx="6344530" cy="4180452"/>
            </a:xfrm>
            <a:prstGeom prst="triangle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r>
                <a:rPr lang="en-US" sz="700" b="0" i="0" dirty="0"/>
                <a:t> 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7132638" y="0"/>
            <a:ext cx="1565275" cy="9144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2813" eaLnBrk="1" hangingPunct="1">
              <a:defRPr/>
            </a:pPr>
            <a:endParaRPr lang="en-US" sz="1800" b="0" i="0"/>
          </a:p>
        </p:txBody>
      </p:sp>
      <p:pic>
        <p:nvPicPr>
          <p:cNvPr id="9769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317500"/>
            <a:ext cx="8477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185785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 idx="4294967295"/>
          </p:nvPr>
        </p:nvSpPr>
        <p:spPr/>
        <p:txBody>
          <a:bodyPr lIns="91435" tIns="45718" rIns="91435" bIns="45718"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Platform as a Service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PaaS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84175" y="1349375"/>
            <a:ext cx="8375650" cy="4957763"/>
          </a:xfrm>
        </p:spPr>
        <p:txBody>
          <a:bodyPr lIns="91435" tIns="45718" rIns="91435" bIns="45718"/>
          <a:lstStyle/>
          <a:p>
            <a:pPr marL="341313" indent="-341313" defTabSz="912813" eaLnBrk="1" hangingPunct="1"/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Delivery of a computing platform and solution stack as a service </a:t>
            </a:r>
          </a:p>
          <a:p>
            <a:pPr marL="341313" indent="-341313" defTabSz="912813" eaLnBrk="1" hangingPunct="1">
              <a:spcBef>
                <a:spcPts val="1800"/>
              </a:spcBef>
              <a:buFontTx/>
              <a:buNone/>
            </a:pPr>
            <a:r>
              <a:rPr lang="en-US" sz="2200" b="1" dirty="0"/>
              <a:t>Commercial Industry</a:t>
            </a:r>
          </a:p>
          <a:p>
            <a:pPr marL="741363" lvl="1" indent="-284163" defTabSz="912813" eaLnBrk="1" hangingPunct="1"/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Enables users  to create cloud based applications</a:t>
            </a:r>
          </a:p>
          <a:p>
            <a:pPr marL="741363" lvl="1" indent="-284163" defTabSz="912813" eaLnBrk="1" hangingPunct="1"/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Utilities, network, security, storage,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cpu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server, OS combined as part of  a platform via a higher layer of utilities, an encapsulation of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IaaS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capabilities</a:t>
            </a:r>
          </a:p>
          <a:p>
            <a:pPr marL="741363" lvl="1" indent="-284163" defTabSz="912813" eaLnBrk="1" hangingPunct="1"/>
            <a:r>
              <a:rPr lang="en-US" sz="2100" dirty="0"/>
              <a:t>Examples: </a:t>
            </a:r>
          </a:p>
          <a:p>
            <a:pPr marL="1141413" lvl="2" indent="-227013" defTabSz="912813" eaLnBrk="1" hangingPunct="1"/>
            <a:r>
              <a:rPr lang="en-US" dirty="0"/>
              <a:t>Google </a:t>
            </a:r>
            <a:r>
              <a:rPr lang="en-US" dirty="0" err="1"/>
              <a:t>AppEngine</a:t>
            </a:r>
            <a:endParaRPr lang="en-US" dirty="0"/>
          </a:p>
          <a:p>
            <a:pPr marL="1141413" lvl="2" indent="-227013" defTabSz="912813" eaLnBrk="1" hangingPunct="1"/>
            <a:r>
              <a:rPr lang="en-US" dirty="0"/>
              <a:t>Microsoft Windows Azure </a:t>
            </a:r>
          </a:p>
          <a:p>
            <a:pPr marL="1141413" lvl="2" indent="-227013" defTabSz="912813" eaLnBrk="1" hangingPunct="1"/>
            <a:r>
              <a:rPr lang="en-US" dirty="0"/>
              <a:t>Microsoft Office 360</a:t>
            </a:r>
          </a:p>
          <a:p>
            <a:pPr marL="341313" indent="-341313" defTabSz="912813" eaLnBrk="1" hangingPunct="1"/>
            <a:endParaRPr lang="en-US" dirty="0"/>
          </a:p>
        </p:txBody>
      </p:sp>
      <p:grpSp>
        <p:nvGrpSpPr>
          <p:cNvPr id="977924" name="Group 10"/>
          <p:cNvGrpSpPr>
            <a:grpSpLocks/>
          </p:cNvGrpSpPr>
          <p:nvPr/>
        </p:nvGrpSpPr>
        <p:grpSpPr bwMode="auto">
          <a:xfrm>
            <a:off x="6956425" y="114300"/>
            <a:ext cx="1846263" cy="1228725"/>
            <a:chOff x="-2798503" y="2254476"/>
            <a:chExt cx="6344530" cy="4224112"/>
          </a:xfrm>
        </p:grpSpPr>
        <p:sp>
          <p:nvSpPr>
            <p:cNvPr id="15" name="Isosceles Triangle 14"/>
            <p:cNvSpPr/>
            <p:nvPr/>
          </p:nvSpPr>
          <p:spPr>
            <a:xfrm>
              <a:off x="-701528" y="2254476"/>
              <a:ext cx="2139696" cy="1427454"/>
            </a:xfrm>
            <a:prstGeom prst="triangle">
              <a:avLst/>
            </a:prstGeom>
            <a:gradFill>
              <a:gsLst>
                <a:gs pos="5000">
                  <a:schemeClr val="accent6">
                    <a:shade val="51000"/>
                    <a:satMod val="130000"/>
                  </a:schemeClr>
                </a:gs>
                <a:gs pos="54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endParaRPr lang="en-US" sz="700" b="0" i="0"/>
            </a:p>
          </p:txBody>
        </p:sp>
        <p:sp>
          <p:nvSpPr>
            <p:cNvPr id="16" name="Trapezoid 15"/>
            <p:cNvSpPr/>
            <p:nvPr/>
          </p:nvSpPr>
          <p:spPr>
            <a:xfrm>
              <a:off x="-1731034" y="3677478"/>
              <a:ext cx="4215384" cy="1408176"/>
            </a:xfrm>
            <a:prstGeom prst="trapezoid">
              <a:avLst>
                <a:gd name="adj" fmla="val 73852"/>
              </a:avLst>
            </a:prstGeom>
            <a:gradFill>
              <a:gsLst>
                <a:gs pos="5000">
                  <a:srgbClr val="438F21"/>
                </a:gs>
                <a:gs pos="54000">
                  <a:srgbClr val="64CF34"/>
                </a:gs>
                <a:gs pos="100000">
                  <a:srgbClr val="64CF34"/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endParaRPr lang="en-US" sz="700" b="0" i="0"/>
            </a:p>
          </p:txBody>
        </p:sp>
        <p:sp>
          <p:nvSpPr>
            <p:cNvPr id="17" name="Trapezoid 16"/>
            <p:cNvSpPr/>
            <p:nvPr/>
          </p:nvSpPr>
          <p:spPr>
            <a:xfrm>
              <a:off x="-2776178" y="5066332"/>
              <a:ext cx="6313008" cy="1408176"/>
            </a:xfrm>
            <a:prstGeom prst="trapezoid">
              <a:avLst>
                <a:gd name="adj" fmla="val 74668"/>
              </a:avLst>
            </a:prstGeom>
            <a:gradFill>
              <a:gsLst>
                <a:gs pos="5000">
                  <a:schemeClr val="accent1">
                    <a:lumMod val="5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r>
                <a:rPr lang="en-US" sz="700" b="0" i="0" dirty="0"/>
                <a:t> 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-2798503" y="2298136"/>
              <a:ext cx="6344530" cy="4180452"/>
            </a:xfrm>
            <a:prstGeom prst="triangle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r>
                <a:rPr lang="en-US" sz="700" b="0" i="0" dirty="0"/>
                <a:t>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850063" y="931863"/>
            <a:ext cx="2073275" cy="42862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2813" eaLnBrk="1" hangingPunct="1">
              <a:defRPr/>
            </a:pPr>
            <a:endParaRPr lang="en-US" sz="1800" b="0" i="0"/>
          </a:p>
        </p:txBody>
      </p:sp>
      <p:pic>
        <p:nvPicPr>
          <p:cNvPr id="9779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317500"/>
            <a:ext cx="8477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850063" y="84138"/>
            <a:ext cx="2073275" cy="43021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2813" eaLnBrk="1" hangingPunct="1">
              <a:defRPr/>
            </a:pPr>
            <a:endParaRPr lang="en-US" sz="1800" b="0" i="0"/>
          </a:p>
        </p:txBody>
      </p:sp>
    </p:spTree>
    <p:extLst>
      <p:ext uri="{BB962C8B-B14F-4D97-AF65-F5344CB8AC3E}">
        <p14:creationId xmlns:p14="http://schemas.microsoft.com/office/powerpoint/2010/main" val="3863815608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 idx="4294967295"/>
          </p:nvPr>
        </p:nvSpPr>
        <p:spPr/>
        <p:txBody>
          <a:bodyPr lIns="91435" tIns="45718" rIns="91435" bIns="45718"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Software as a Service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SaaS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84174" y="1349375"/>
            <a:ext cx="8455025" cy="5280025"/>
          </a:xfrm>
        </p:spPr>
        <p:txBody>
          <a:bodyPr lIns="91435" tIns="45718" rIns="91435" bIns="45718"/>
          <a:lstStyle/>
          <a:p>
            <a:pPr marL="341313" indent="-341313" eaLnBrk="1" hangingPunct="1"/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Applications available to service consumers </a:t>
            </a:r>
            <a:b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via browser-based interfaces</a:t>
            </a:r>
          </a:p>
          <a:p>
            <a:pPr marL="341313" indent="-341313" eaLnBrk="1" hangingPunct="1"/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Applications run on cloud infrastructure</a:t>
            </a:r>
          </a:p>
          <a:p>
            <a:pPr marL="341313" indent="-341313" eaLnBrk="1" hangingPunct="1"/>
            <a:r>
              <a:rPr lang="en-US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On demand software delivery model </a:t>
            </a:r>
          </a:p>
          <a:p>
            <a:pPr marL="341313" indent="-341313" eaLnBrk="1" hangingPunct="1">
              <a:spcBef>
                <a:spcPts val="1800"/>
              </a:spcBef>
              <a:buFontTx/>
              <a:buNone/>
            </a:pPr>
            <a:r>
              <a:rPr 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Commercial Industry</a:t>
            </a:r>
          </a:p>
          <a:p>
            <a:pPr marL="741363" lvl="1" indent="-284163" eaLnBrk="1" hangingPunct="1">
              <a:spcBef>
                <a:spcPts val="400"/>
              </a:spcBef>
            </a:pPr>
            <a:r>
              <a:rPr lang="pt-BR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Service </a:t>
            </a:r>
            <a:r>
              <a:rPr lang="pt-BR" sz="21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Provider</a:t>
            </a:r>
            <a:r>
              <a:rPr lang="pt-BR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1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provides</a:t>
            </a:r>
            <a:r>
              <a:rPr lang="pt-BR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data center, servers, OS, software, </a:t>
            </a:r>
            <a:r>
              <a:rPr lang="pt-BR" sz="21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apps</a:t>
            </a:r>
            <a:endParaRPr lang="pt-BR" sz="21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741363" lvl="1" indent="-284163" eaLnBrk="1" hangingPunct="1">
              <a:spcBef>
                <a:spcPts val="400"/>
              </a:spcBef>
            </a:pP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Examples: </a:t>
            </a:r>
          </a:p>
          <a:p>
            <a:pPr marL="1141413" lvl="2" indent="-227013" eaLnBrk="1" hangingPunct="1">
              <a:spcBef>
                <a:spcPts val="400"/>
              </a:spcBef>
            </a:pPr>
            <a:r>
              <a:rPr lang="en-US" dirty="0" err="1"/>
              <a:t>Salesforce.com</a:t>
            </a:r>
            <a:endParaRPr lang="en-US" dirty="0"/>
          </a:p>
          <a:p>
            <a:pPr marL="1141413" lvl="2" indent="-227013" eaLnBrk="1" hangingPunct="1">
              <a:spcBef>
                <a:spcPts val="400"/>
              </a:spcBef>
            </a:pPr>
            <a:r>
              <a:rPr lang="en-US" dirty="0"/>
              <a:t>Google Apps</a:t>
            </a:r>
          </a:p>
          <a:p>
            <a:pPr marL="1141413" lvl="2" indent="-227013" eaLnBrk="1" hangingPunct="1">
              <a:spcBef>
                <a:spcPts val="400"/>
              </a:spcBef>
            </a:pPr>
            <a:r>
              <a:rPr lang="en-US" dirty="0"/>
              <a:t>Amazon </a:t>
            </a:r>
            <a:r>
              <a:rPr lang="en-US" dirty="0" err="1"/>
              <a:t>PayGo</a:t>
            </a:r>
            <a:r>
              <a:rPr lang="en-US" dirty="0"/>
              <a:t> POS</a:t>
            </a:r>
          </a:p>
          <a:p>
            <a:pPr marL="1141413" lvl="2" indent="-227013" eaLnBrk="1" hangingPunct="1">
              <a:spcBef>
                <a:spcPts val="400"/>
              </a:spcBef>
            </a:pPr>
            <a:r>
              <a:rPr lang="en-US" dirty="0"/>
              <a:t>Microsoft Office 360</a:t>
            </a:r>
          </a:p>
          <a:p>
            <a:pPr marL="1141413" lvl="2" indent="-227013" eaLnBrk="1" hangingPunct="1">
              <a:spcBef>
                <a:spcPts val="400"/>
              </a:spcBef>
            </a:pPr>
            <a:r>
              <a:rPr lang="en-US" dirty="0"/>
              <a:t>Amazon Web and Retail Services</a:t>
            </a:r>
          </a:p>
          <a:p>
            <a:pPr marL="341313" indent="-341313" eaLnBrk="1" hangingPunct="1"/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978948" name="Group 10"/>
          <p:cNvGrpSpPr>
            <a:grpSpLocks/>
          </p:cNvGrpSpPr>
          <p:nvPr/>
        </p:nvGrpSpPr>
        <p:grpSpPr bwMode="auto">
          <a:xfrm>
            <a:off x="6956425" y="114300"/>
            <a:ext cx="1846263" cy="1228725"/>
            <a:chOff x="-2798503" y="2254476"/>
            <a:chExt cx="6344530" cy="4224112"/>
          </a:xfrm>
        </p:grpSpPr>
        <p:sp>
          <p:nvSpPr>
            <p:cNvPr id="15" name="Isosceles Triangle 14"/>
            <p:cNvSpPr/>
            <p:nvPr/>
          </p:nvSpPr>
          <p:spPr>
            <a:xfrm>
              <a:off x="-701528" y="2254476"/>
              <a:ext cx="2139696" cy="1427454"/>
            </a:xfrm>
            <a:prstGeom prst="triangle">
              <a:avLst/>
            </a:prstGeom>
            <a:gradFill>
              <a:gsLst>
                <a:gs pos="5000">
                  <a:schemeClr val="accent6">
                    <a:shade val="51000"/>
                    <a:satMod val="130000"/>
                  </a:schemeClr>
                </a:gs>
                <a:gs pos="54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</a:grad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65100" prst="coolSlan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endParaRPr lang="en-US" sz="700" b="0" i="0">
                <a:solidFill>
                  <a:prstClr val="white"/>
                </a:solidFill>
              </a:endParaRPr>
            </a:p>
          </p:txBody>
        </p:sp>
        <p:sp>
          <p:nvSpPr>
            <p:cNvPr id="16" name="Trapezoid 15"/>
            <p:cNvSpPr/>
            <p:nvPr/>
          </p:nvSpPr>
          <p:spPr>
            <a:xfrm>
              <a:off x="-1731034" y="3677478"/>
              <a:ext cx="4215384" cy="1408176"/>
            </a:xfrm>
            <a:prstGeom prst="trapezoid">
              <a:avLst>
                <a:gd name="adj" fmla="val 73852"/>
              </a:avLst>
            </a:prstGeom>
            <a:gradFill>
              <a:gsLst>
                <a:gs pos="5000">
                  <a:srgbClr val="438F21"/>
                </a:gs>
                <a:gs pos="54000">
                  <a:srgbClr val="64CF34"/>
                </a:gs>
                <a:gs pos="100000">
                  <a:srgbClr val="64CF34"/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endParaRPr lang="en-US" sz="700" b="0" i="0">
                <a:solidFill>
                  <a:prstClr val="white"/>
                </a:solidFill>
              </a:endParaRPr>
            </a:p>
          </p:txBody>
        </p:sp>
        <p:sp>
          <p:nvSpPr>
            <p:cNvPr id="17" name="Trapezoid 16"/>
            <p:cNvSpPr/>
            <p:nvPr/>
          </p:nvSpPr>
          <p:spPr>
            <a:xfrm>
              <a:off x="-2776178" y="5066332"/>
              <a:ext cx="6313008" cy="1408176"/>
            </a:xfrm>
            <a:prstGeom prst="trapezoid">
              <a:avLst>
                <a:gd name="adj" fmla="val 74668"/>
              </a:avLst>
            </a:prstGeom>
            <a:gradFill>
              <a:gsLst>
                <a:gs pos="5000">
                  <a:schemeClr val="accent1">
                    <a:lumMod val="5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r>
                <a:rPr lang="en-US" sz="700" b="0" i="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-2798503" y="2298136"/>
              <a:ext cx="6344530" cy="4180452"/>
            </a:xfrm>
            <a:prstGeom prst="triangle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2813" eaLnBrk="1" hangingPunct="1">
                <a:defRPr/>
              </a:pPr>
              <a:r>
                <a:rPr lang="en-US" sz="700" b="0" i="0" dirty="0">
                  <a:solidFill>
                    <a:prstClr val="white"/>
                  </a:solidFill>
                </a:rPr>
                <a:t>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850063" y="525463"/>
            <a:ext cx="2073275" cy="83502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2813" eaLnBrk="1" hangingPunct="1"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pic>
        <p:nvPicPr>
          <p:cNvPr id="9789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317500"/>
            <a:ext cx="8477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016879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010" name="Picture 2" descr="cloud infrastructure">
            <a:extLst>
              <a:ext uri="{FF2B5EF4-FFF2-40B4-BE49-F238E27FC236}">
                <a16:creationId xmlns:a16="http://schemas.microsoft.com/office/drawing/2014/main" id="{8A56D92D-6703-D546-899E-BA17CED9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57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5403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E88D-236E-F24F-818F-D62627B4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676A2-F087-9742-BFDB-B6FA7F518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000" dirty="0"/>
              <a:t>Millionaire!!</a:t>
            </a:r>
          </a:p>
        </p:txBody>
      </p:sp>
    </p:spTree>
    <p:extLst>
      <p:ext uri="{BB962C8B-B14F-4D97-AF65-F5344CB8AC3E}">
        <p14:creationId xmlns:p14="http://schemas.microsoft.com/office/powerpoint/2010/main" val="3699535074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/>
              <a:t>Ubiquitous Applications that we rarely think about….</a:t>
            </a:r>
          </a:p>
        </p:txBody>
      </p:sp>
    </p:spTree>
    <p:extLst>
      <p:ext uri="{BB962C8B-B14F-4D97-AF65-F5344CB8AC3E}">
        <p14:creationId xmlns:p14="http://schemas.microsoft.com/office/powerpoint/2010/main" val="1159931167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Pervasive Computing / </a:t>
            </a:r>
            <a:r>
              <a:rPr lang="en-US" dirty="0" err="1"/>
              <a:t>IoT</a:t>
            </a:r>
            <a:r>
              <a:rPr lang="en-US" dirty="0"/>
              <a:t>?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7696200" cy="3657600"/>
          </a:xfrm>
        </p:spPr>
        <p:txBody>
          <a:bodyPr/>
          <a:lstStyle/>
          <a:p>
            <a:r>
              <a:rPr lang="en-US" sz="2800" b="1" dirty="0"/>
              <a:t>Numerous, easily accessible, often inconspicuous computing devices and sensors/effectors</a:t>
            </a:r>
          </a:p>
          <a:p>
            <a:r>
              <a:rPr lang="en-US" sz="2800" b="1" dirty="0"/>
              <a:t>Often mobile or embedded in the environment</a:t>
            </a:r>
          </a:p>
          <a:p>
            <a:r>
              <a:rPr lang="en-US" sz="2800" b="1" dirty="0"/>
              <a:t>Connected to an increasingly ubiquitous network structure</a:t>
            </a:r>
          </a:p>
          <a:p>
            <a:r>
              <a:rPr lang="en-US" sz="2800" b="1" dirty="0"/>
              <a:t>In some cases, Connected to existing systems</a:t>
            </a:r>
          </a:p>
        </p:txBody>
      </p:sp>
    </p:spTree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Control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7696200" cy="4648200"/>
          </a:xfrm>
        </p:spPr>
        <p:txBody>
          <a:bodyPr/>
          <a:lstStyle/>
          <a:p>
            <a:pPr lvl="1"/>
            <a:endParaRPr lang="en-US" sz="3200" dirty="0"/>
          </a:p>
          <a:p>
            <a:pPr lvl="1"/>
            <a:r>
              <a:rPr lang="en-US" sz="3200" dirty="0"/>
              <a:t>Red Light Alert and Detection</a:t>
            </a:r>
          </a:p>
          <a:p>
            <a:pPr lvl="1"/>
            <a:r>
              <a:rPr lang="en-US" sz="3200" dirty="0"/>
              <a:t>Speeding Enforcement</a:t>
            </a:r>
          </a:p>
          <a:p>
            <a:pPr lvl="1"/>
            <a:r>
              <a:rPr lang="en-US" sz="3200" dirty="0"/>
              <a:t>Electronic Crossing Guard</a:t>
            </a:r>
          </a:p>
          <a:p>
            <a:pPr lvl="1"/>
            <a:r>
              <a:rPr lang="en-US" sz="3200" dirty="0"/>
              <a:t>Bike Path Alert Systems</a:t>
            </a:r>
          </a:p>
          <a:p>
            <a:pPr lvl="1"/>
            <a:r>
              <a:rPr lang="en-US" sz="3200" dirty="0"/>
              <a:t>Railway Crossings Alert Systems</a:t>
            </a:r>
          </a:p>
          <a:p>
            <a:pPr lvl="1"/>
            <a:r>
              <a:rPr lang="en-US" sz="3200" dirty="0"/>
              <a:t>Air Traffic Control !!!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FontTx/>
              <a:buNone/>
            </a:pPr>
            <a:endParaRPr lang="en-US" dirty="0"/>
          </a:p>
        </p:txBody>
      </p:sp>
    </p:spTree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Environmental Monitoring</a:t>
            </a:r>
          </a:p>
        </p:txBody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Remote sensors which monitor environmental data such as Temperature, Humiditiy, Wind speed, Toxicity levels in Water, etc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Video Monitoring of protected coast land with automatic detection of anomalies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Connected to a wide area network with data recording in real time at centralized locations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Environmental networks are often Radio Frequency based using satellites or other RF systems</a:t>
            </a:r>
          </a:p>
        </p:txBody>
      </p:sp>
    </p:spTree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 Invasive Medical Monitoring</a:t>
            </a: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 Much research and development involving non invasive sensors that allow remote patient monitoring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Blood pressure, blood chemistry, heartbeat, tumor detection, </a:t>
            </a:r>
            <a:r>
              <a:rPr lang="en-US" dirty="0" err="1"/>
              <a:t>etc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Data is sent via the Internet to diagnostic centers which can process and generate alerts based on abnormal readings</a:t>
            </a:r>
          </a:p>
        </p:txBody>
      </p:sp>
    </p:spTree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Location services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Mobile 911 Location services are rolled out nationwide. </a:t>
            </a:r>
          </a:p>
          <a:p>
            <a:pPr>
              <a:lnSpc>
                <a:spcPct val="80000"/>
              </a:lnSpc>
            </a:pPr>
            <a:r>
              <a:rPr lang="en-US" dirty="0"/>
              <a:t>Global Positioning System direction services</a:t>
            </a:r>
          </a:p>
          <a:p>
            <a:pPr>
              <a:lnSpc>
                <a:spcPct val="80000"/>
              </a:lnSpc>
            </a:pPr>
            <a:r>
              <a:rPr lang="en-US" dirty="0"/>
              <a:t>OnStar, Google Maps, </a:t>
            </a:r>
            <a:r>
              <a:rPr lang="en-US" dirty="0" err="1"/>
              <a:t>Waze</a:t>
            </a:r>
            <a:r>
              <a:rPr lang="en-US" dirty="0"/>
              <a:t>, etc.</a:t>
            </a:r>
          </a:p>
          <a:p>
            <a:pPr>
              <a:lnSpc>
                <a:spcPct val="80000"/>
              </a:lnSpc>
            </a:pPr>
            <a:r>
              <a:rPr lang="en-US" dirty="0"/>
              <a:t>Personal location services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Children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Elderly</a:t>
            </a:r>
          </a:p>
        </p:txBody>
      </p:sp>
    </p:spTree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Management</a:t>
            </a:r>
          </a:p>
        </p:txBody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RFID (Radio Frequency Identification Devices) enable retailers to track goods from their point of manufacture all the way to the store shelf</a:t>
            </a:r>
          </a:p>
          <a:p>
            <a:endParaRPr lang="en-US"/>
          </a:p>
          <a:p>
            <a:r>
              <a:rPr lang="en-US"/>
              <a:t>RFID tags embedded in living creatures enable immediate identification together with examination of medical history</a:t>
            </a:r>
          </a:p>
          <a:p>
            <a:endParaRPr lang="en-US"/>
          </a:p>
          <a:p>
            <a:r>
              <a:rPr lang="en-US"/>
              <a:t>RFIDs now permit automatic monitoring and tracking of practically any item that carries them</a:t>
            </a:r>
          </a:p>
        </p:txBody>
      </p:sp>
    </p:spTree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 Appliances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Refrigerators and cabinets that keep inventory of food by reading barcode labels or RF ID tags</a:t>
            </a:r>
          </a:p>
          <a:p>
            <a:pPr lvl="1"/>
            <a:r>
              <a:rPr lang="en-US" sz="2400" dirty="0"/>
              <a:t>Order food automatically via the Internet</a:t>
            </a:r>
          </a:p>
          <a:p>
            <a:pPr lvl="1"/>
            <a:r>
              <a:rPr lang="en-US" sz="2400" dirty="0"/>
              <a:t>Keep track of expiration dates</a:t>
            </a:r>
          </a:p>
          <a:p>
            <a:pPr lvl="1"/>
            <a:r>
              <a:rPr lang="en-US" sz="2400" dirty="0"/>
              <a:t>Automatically create recipes based on food you have</a:t>
            </a:r>
          </a:p>
          <a:p>
            <a:pPr lvl="1"/>
            <a:r>
              <a:rPr lang="en-US" sz="2400" dirty="0"/>
              <a:t>Calculate Caloric intake based on consumption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Stoves and ovens that automatically cook food perfectly every time based on the food weight and ID</a:t>
            </a:r>
          </a:p>
        </p:txBody>
      </p:sp>
    </p:spTree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Working and Living Spaces</a:t>
            </a:r>
          </a:p>
        </p:txBody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Automatic and optimal control of heat, light and other environmental factors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Sensors and audio to guide sight impaired or handicapped occupants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Emergency notification to you wherever you are!</a:t>
            </a:r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Ability to see what the kids are doing when you are away!</a:t>
            </a:r>
          </a:p>
          <a:p>
            <a:pPr>
              <a:lnSpc>
                <a:spcPct val="80000"/>
              </a:lnSpc>
            </a:pPr>
            <a:endParaRPr lang="en-US"/>
          </a:p>
        </p:txBody>
      </p:sp>
    </p:spTree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010400" cy="4948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8709" name="Text Box 5"/>
          <p:cNvSpPr txBox="1">
            <a:spLocks noChangeArrowheads="1"/>
          </p:cNvSpPr>
          <p:nvPr/>
        </p:nvSpPr>
        <p:spPr bwMode="auto">
          <a:xfrm>
            <a:off x="1600200" y="381000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F-35 Strike Fighter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58674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 Million Lines of Code!</a:t>
            </a:r>
          </a:p>
        </p:txBody>
      </p:sp>
    </p:spTree>
  </p:cSld>
  <p:clrMapOvr>
    <a:masterClrMapping/>
  </p:clrMapOvr>
  <p:transition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5486400" y="1371600"/>
            <a:ext cx="34290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ja-JP" altLang="en-US" sz="2400" b="0" i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”</a:t>
            </a:r>
            <a:r>
              <a:rPr lang="en-US" sz="2400" b="0" i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Chevy Volt - More</a:t>
            </a:r>
          </a:p>
          <a:p>
            <a:pPr algn="l" eaLnBrk="1" hangingPunct="1"/>
            <a:r>
              <a:rPr lang="en-US" sz="2400" b="0" i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 Software Than Car</a:t>
            </a:r>
            <a:r>
              <a:rPr lang="ja-JP" altLang="en-US" sz="2400" b="0" i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”</a:t>
            </a:r>
            <a:endParaRPr lang="en-US" sz="2400" b="0" i="0"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cs typeface="Arial" charset="0"/>
            </a:endParaRPr>
          </a:p>
          <a:p>
            <a:pPr algn="r" eaLnBrk="1" hangingPunct="1"/>
            <a:r>
              <a:rPr lang="en-US" sz="2400" b="0" i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	</a:t>
            </a:r>
            <a:r>
              <a:rPr lang="en-US" sz="16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- </a:t>
            </a:r>
            <a:r>
              <a:rPr lang="en-US" sz="12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Manufacturing Business Technology 11/2</a:t>
            </a:r>
            <a:endParaRPr lang="en-US" sz="2400" b="0" i="0"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cs typeface="Arial" charset="0"/>
            </a:endParaRPr>
          </a:p>
          <a:p>
            <a:pPr algn="l" eaLnBrk="1" hangingPunct="1"/>
            <a:endParaRPr lang="en-US" sz="2400" b="0" i="0"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cs typeface="Arial" charset="0"/>
            </a:endParaRPr>
          </a:p>
        </p:txBody>
      </p:sp>
      <p:sp>
        <p:nvSpPr>
          <p:cNvPr id="970755" name="Rectangle 3"/>
          <p:cNvSpPr>
            <a:spLocks noChangeArrowheads="1"/>
          </p:cNvSpPr>
          <p:nvPr/>
        </p:nvSpPr>
        <p:spPr bwMode="auto">
          <a:xfrm>
            <a:off x="533400" y="4191000"/>
            <a:ext cx="82296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ja-JP" altLang="en-US" sz="2400" b="0" i="0">
                <a:latin typeface="Verdana"/>
                <a:cs typeface="Arial" charset="0"/>
              </a:rPr>
              <a:t>“</a:t>
            </a:r>
            <a:r>
              <a:rPr lang="en-US" sz="2400" b="0" i="0">
                <a:latin typeface="ArialMT" charset="0"/>
                <a:cs typeface="Arial" charset="0"/>
              </a:rPr>
              <a:t>Powered by a </a:t>
            </a:r>
            <a:r>
              <a:rPr lang="ja-JP" altLang="en-US" sz="2400" b="0" i="0">
                <a:latin typeface="Verdana"/>
                <a:cs typeface="Arial" charset="0"/>
              </a:rPr>
              <a:t>“</a:t>
            </a:r>
            <a:r>
              <a:rPr lang="en-US" sz="2400" b="0" i="0">
                <a:latin typeface="ArialMT" charset="0"/>
                <a:cs typeface="Arial" charset="0"/>
              </a:rPr>
              <a:t>system of systems,</a:t>
            </a:r>
            <a:r>
              <a:rPr lang="ja-JP" altLang="en-US" sz="2400" b="0" i="0">
                <a:latin typeface="Verdana"/>
                <a:cs typeface="Arial" charset="0"/>
              </a:rPr>
              <a:t>”</a:t>
            </a:r>
            <a:r>
              <a:rPr lang="en-US" sz="2400" b="0" i="0">
                <a:latin typeface="ArialMT" charset="0"/>
                <a:cs typeface="Arial" charset="0"/>
              </a:rPr>
              <a:t> software makes up</a:t>
            </a:r>
          </a:p>
          <a:p>
            <a:pPr algn="l" eaLnBrk="1" hangingPunct="1"/>
            <a:r>
              <a:rPr lang="en-US" sz="2400" b="0" i="0">
                <a:latin typeface="ArialMT" charset="0"/>
                <a:cs typeface="Arial" charset="0"/>
              </a:rPr>
              <a:t> over 40 percent of the car -- up from just 5 percent in the</a:t>
            </a:r>
          </a:p>
          <a:p>
            <a:pPr algn="l" eaLnBrk="1" hangingPunct="1"/>
            <a:r>
              <a:rPr lang="en-US" sz="2400" b="0" i="0">
                <a:latin typeface="ArialMT" charset="0"/>
                <a:cs typeface="Arial" charset="0"/>
              </a:rPr>
              <a:t> 1980s -- which features over 100 electronic controllers, 10</a:t>
            </a:r>
          </a:p>
          <a:p>
            <a:pPr algn="l" eaLnBrk="1" hangingPunct="1"/>
            <a:r>
              <a:rPr lang="en-US" sz="2400" b="0" i="0">
                <a:latin typeface="ArialMT" charset="0"/>
                <a:cs typeface="Arial" charset="0"/>
              </a:rPr>
              <a:t> million lines of code, and even its own IP address.</a:t>
            </a:r>
            <a:r>
              <a:rPr lang="ja-JP" altLang="en-US" sz="2400" b="0" i="0">
                <a:latin typeface="Verdana"/>
                <a:cs typeface="Arial" charset="0"/>
              </a:rPr>
              <a:t>”</a:t>
            </a:r>
            <a:endParaRPr lang="en-US" sz="2400" b="0" i="0">
              <a:latin typeface="ArialMT" charset="0"/>
              <a:cs typeface="Arial" charset="0"/>
            </a:endParaRPr>
          </a:p>
        </p:txBody>
      </p:sp>
      <p:pic>
        <p:nvPicPr>
          <p:cNvPr id="970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800600" cy="318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ChangeArrowheads="1"/>
          </p:cNvSpPr>
          <p:nvPr/>
        </p:nvSpPr>
        <p:spPr bwMode="auto">
          <a:xfrm>
            <a:off x="2438400" y="5715000"/>
            <a:ext cx="601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3200" b="0" i="0">
                <a:latin typeface="ArialMT" charset="0"/>
                <a:cs typeface="Arial" charset="0"/>
              </a:rPr>
              <a:t>What could possibly go wrong?</a:t>
            </a:r>
            <a:endParaRPr lang="en-US" sz="2400" b="0" i="0">
              <a:latin typeface="ArialMT" charset="0"/>
              <a:cs typeface="Arial" charset="0"/>
            </a:endParaRPr>
          </a:p>
        </p:txBody>
      </p:sp>
      <p:pic>
        <p:nvPicPr>
          <p:cNvPr id="972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33737"/>
            <a:ext cx="3276600" cy="2176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2138"/>
            <a:ext cx="3276600" cy="231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05" name="Rectangle 5"/>
          <p:cNvSpPr>
            <a:spLocks noChangeArrowheads="1"/>
          </p:cNvSpPr>
          <p:nvPr/>
        </p:nvSpPr>
        <p:spPr bwMode="auto">
          <a:xfrm>
            <a:off x="4572000" y="1443038"/>
            <a:ext cx="3962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400" b="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8 million lines of code</a:t>
            </a:r>
          </a:p>
        </p:txBody>
      </p:sp>
      <p:sp>
        <p:nvSpPr>
          <p:cNvPr id="972806" name="Rectangle 6"/>
          <p:cNvSpPr>
            <a:spLocks noChangeArrowheads="1"/>
          </p:cNvSpPr>
          <p:nvPr/>
        </p:nvSpPr>
        <p:spPr bwMode="auto">
          <a:xfrm>
            <a:off x="4419600" y="3810000"/>
            <a:ext cx="3962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400" b="0" i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rPr>
              <a:t>10 million lines of code</a:t>
            </a: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IT Industry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Pervasive Computing is rapidly emerging as the next generation in computing </a:t>
            </a:r>
          </a:p>
          <a:p>
            <a:r>
              <a:rPr lang="en-US" sz="2800" dirty="0"/>
              <a:t>Failure to act upon this trend may be a very costly   </a:t>
            </a:r>
          </a:p>
          <a:p>
            <a:r>
              <a:rPr lang="en-US" sz="2800" dirty="0"/>
              <a:t>If history holds, the innovative firms which establish a critical mass early in the generation life cycle are the ones with superior returns on investment </a:t>
            </a:r>
          </a:p>
        </p:txBody>
      </p:sp>
    </p:spTree>
  </p:cSld>
  <p:clrMapOvr>
    <a:masterClrMapping/>
  </p:clrMapOvr>
  <p:transition spd="med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ui_3_10_0_1_1417402171599_634" descr="hoto gallery - Tesla Model 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6294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33600" y="228600"/>
            <a:ext cx="46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Tesla Model 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9906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52 Embedded Processors!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56388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percent of new cars will be internet connected by 2023</a:t>
            </a:r>
          </a:p>
        </p:txBody>
      </p:sp>
    </p:spTree>
    <p:extLst>
      <p:ext uri="{BB962C8B-B14F-4D97-AF65-F5344CB8AC3E}">
        <p14:creationId xmlns:p14="http://schemas.microsoft.com/office/powerpoint/2010/main" val="2636750096"/>
      </p:ext>
    </p:extLst>
  </p:cSld>
  <p:clrMapOvr>
    <a:masterClrMapping/>
  </p:clrMapOvr>
  <p:transition spd="med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645441"/>
              </p:ext>
            </p:extLst>
          </p:nvPr>
        </p:nvGraphicFramePr>
        <p:xfrm>
          <a:off x="457200" y="1524000"/>
          <a:ext cx="8686800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2590800" progId="Word.Document.12">
                  <p:embed/>
                </p:oleObj>
              </mc:Choice>
              <mc:Fallback>
                <p:oleObj name="Document" r:id="rId2" imgW="5486400" imgH="2590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1524000"/>
                        <a:ext cx="8686800" cy="410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Ma, No buttons!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58423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Controlled via a 17 inch Touchscreen and downloaded over the Internet</a:t>
            </a:r>
          </a:p>
        </p:txBody>
      </p:sp>
    </p:spTree>
    <p:extLst>
      <p:ext uri="{BB962C8B-B14F-4D97-AF65-F5344CB8AC3E}">
        <p14:creationId xmlns:p14="http://schemas.microsoft.com/office/powerpoint/2010/main" val="1406734216"/>
      </p:ext>
    </p:extLst>
  </p:cSld>
  <p:clrMapOvr>
    <a:masterClrMapping/>
  </p:clrMapOvr>
  <p:transition spd="med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Homeland Security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Video monitoring of borders and coastland</a:t>
            </a:r>
          </a:p>
          <a:p>
            <a:r>
              <a:rPr lang="en-US" sz="2800" dirty="0"/>
              <a:t>Automatic alerts to local authorities of intrusions</a:t>
            </a:r>
          </a:p>
          <a:p>
            <a:r>
              <a:rPr lang="en-US" sz="2800" dirty="0"/>
              <a:t>Possible Identification based on physical characteristics</a:t>
            </a:r>
          </a:p>
          <a:p>
            <a:r>
              <a:rPr lang="en-US" sz="2800" dirty="0"/>
              <a:t>Monitoring of phones, internet traffic</a:t>
            </a:r>
          </a:p>
          <a:p>
            <a:endParaRPr lang="en-US" sz="2800" dirty="0"/>
          </a:p>
          <a:p>
            <a:r>
              <a:rPr lang="en-US" sz="2800" dirty="0"/>
              <a:t>Big constitutional issues concerning privacy, </a:t>
            </a:r>
            <a:r>
              <a:rPr lang="en-US" sz="2800" dirty="0" err="1"/>
              <a:t>etc</a:t>
            </a: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  <p:transition spd="med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Cicret</a:t>
            </a:r>
            <a:r>
              <a:rPr lang="en-US" dirty="0"/>
              <a:t> Digital Bracelet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4495800"/>
          </a:xfrm>
        </p:spPr>
        <p:txBody>
          <a:bodyPr/>
          <a:lstStyle/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447800"/>
            <a:ext cx="7239000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87680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Project and operate your cellphone on your arm via a wireless bracelet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7399314"/>
      </p:ext>
    </p:extLst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Body Electric (</a:t>
            </a:r>
            <a:r>
              <a:rPr lang="en-US" dirty="0" err="1"/>
              <a:t>BioElectronics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Computing Power Over or Under the Skin</a:t>
            </a:r>
          </a:p>
          <a:p>
            <a:endParaRPr lang="en-US" dirty="0"/>
          </a:p>
          <a:p>
            <a:pPr lvl="1"/>
            <a:r>
              <a:rPr lang="en-US" dirty="0"/>
              <a:t>Digital “skin” made of silicon transistors that are grafted to the body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Capable of monitoring and wirelessly reporting a wide range of bodily functions and chemistry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Cyborg era has arrived!</a:t>
            </a:r>
          </a:p>
          <a:p>
            <a:pPr lvl="1"/>
            <a:r>
              <a:rPr lang="en-US" dirty="0">
                <a:solidFill>
                  <a:srgbClr val="FF0000"/>
                </a:solidFill>
                <a:hlinkClick r:id="rId2"/>
              </a:rPr>
              <a:t>http://www.youtube.com/watch?v=KAx8QUaKG18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5813"/>
      </p:ext>
    </p:extLst>
  </p:cSld>
  <p:clrMapOvr>
    <a:masterClrMapping/>
  </p:clrMapOvr>
  <p:transition spd="med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Skin !</a:t>
            </a:r>
          </a:p>
        </p:txBody>
      </p:sp>
      <p:pic>
        <p:nvPicPr>
          <p:cNvPr id="4" name="Content Placeholder 3" descr="http://i.telegraph.co.uk/multimedia/archive/01970/close_1970220c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7153"/>
          <a:stretch>
            <a:fillRect/>
          </a:stretch>
        </p:blipFill>
        <p:spPr bwMode="auto">
          <a:xfrm>
            <a:off x="381000" y="1524000"/>
            <a:ext cx="84582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535057"/>
      </p:ext>
    </p:extLst>
  </p:cSld>
  <p:clrMapOvr>
    <a:masterClrMapping/>
  </p:clrMapOvr>
  <p:transition spd="med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/>
          <a:lstStyle/>
          <a:p>
            <a:r>
              <a:rPr lang="en-US" dirty="0"/>
              <a:t>   What are some of the possibilities with </a:t>
            </a:r>
            <a:br>
              <a:rPr lang="en-US" dirty="0"/>
            </a:br>
            <a:r>
              <a:rPr lang="en-US" dirty="0"/>
              <a:t>			Digital Skin?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injection of medicines</a:t>
            </a:r>
          </a:p>
          <a:p>
            <a:r>
              <a:rPr lang="en-US" dirty="0"/>
              <a:t>Monitoring of vital signs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Blood Sugar Levels</a:t>
            </a:r>
          </a:p>
          <a:p>
            <a:pPr lvl="1"/>
            <a:r>
              <a:rPr lang="en-US" dirty="0"/>
              <a:t>Heart Rate </a:t>
            </a:r>
          </a:p>
          <a:p>
            <a:pPr lvl="1"/>
            <a:r>
              <a:rPr lang="en-US" dirty="0"/>
              <a:t>Oxygen Levels</a:t>
            </a:r>
          </a:p>
          <a:p>
            <a:pPr lvl="1"/>
            <a:r>
              <a:rPr lang="en-US" dirty="0"/>
              <a:t>Neurological events and seizure control</a:t>
            </a:r>
          </a:p>
          <a:p>
            <a:pPr lvl="1"/>
            <a:r>
              <a:rPr lang="en-US" dirty="0"/>
              <a:t>Cancer Detection!!!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To Name a Few!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All automatically uploaded via wireless to  the Internet and to your Doctor’s Patient Records System!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65774"/>
      </p:ext>
    </p:extLst>
  </p:cSld>
  <p:clrMapOvr>
    <a:masterClrMapping/>
  </p:clrMapOvr>
  <p:transition spd="med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4749" name="Group 13"/>
          <p:cNvGraphicFramePr>
            <a:graphicFrameLocks noGrp="1"/>
          </p:cNvGraphicFramePr>
          <p:nvPr/>
        </p:nvGraphicFramePr>
        <p:xfrm>
          <a:off x="2873375" y="2011363"/>
          <a:ext cx="3397250" cy="2651760"/>
        </p:xfrm>
        <a:graphic>
          <a:graphicData uri="http://schemas.openxmlformats.org/drawingml/2006/table">
            <a:tbl>
              <a:tblPr/>
              <a:tblGrid>
                <a:gridCol w="339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1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                      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4750" name="Rectangle 14"/>
          <p:cNvSpPr>
            <a:spLocks noChangeArrowheads="1"/>
          </p:cNvSpPr>
          <p:nvPr/>
        </p:nvSpPr>
        <p:spPr bwMode="auto">
          <a:xfrm>
            <a:off x="2873375" y="4662488"/>
            <a:ext cx="10922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en-US" sz="600" b="0" i="0">
                <a:solidFill>
                  <a:srgbClr val="666666"/>
                </a:solidFill>
                <a:latin typeface="Helvetica" charset="0"/>
              </a:rPr>
              <a:t>AP photo / Chitose Suzuki </a:t>
            </a:r>
            <a:endParaRPr lang="en-US" sz="2400" b="0" i="0">
              <a:latin typeface="Arial Narrow" charset="0"/>
            </a:endParaRPr>
          </a:p>
        </p:txBody>
      </p:sp>
      <p:pic>
        <p:nvPicPr>
          <p:cNvPr id="884741" name="Picture 5" descr="*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889500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4752" name="Rectangle 16"/>
          <p:cNvSpPr>
            <a:spLocks noChangeArrowheads="1"/>
          </p:cNvSpPr>
          <p:nvPr/>
        </p:nvSpPr>
        <p:spPr bwMode="auto">
          <a:xfrm>
            <a:off x="3733800" y="5257800"/>
            <a:ext cx="457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i="0"/>
              <a:t>The BrainGate Neural Interface System consists of a silicon </a:t>
            </a:r>
          </a:p>
          <a:p>
            <a:r>
              <a:rPr lang="en-US" i="0"/>
              <a:t>wafer with 100 electrodes and a wire that will extend outside the skull.</a:t>
            </a:r>
          </a:p>
        </p:txBody>
      </p:sp>
      <p:sp>
        <p:nvSpPr>
          <p:cNvPr id="884754" name="Rectangle 18"/>
          <p:cNvSpPr>
            <a:spLocks noChangeArrowheads="1"/>
          </p:cNvSpPr>
          <p:nvPr/>
        </p:nvSpPr>
        <p:spPr bwMode="auto">
          <a:xfrm>
            <a:off x="228600" y="228600"/>
            <a:ext cx="838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i="0" dirty="0"/>
              <a:t>Researchers at Brown University hope that devices implanted </a:t>
            </a:r>
          </a:p>
          <a:p>
            <a:r>
              <a:rPr lang="en-US" i="0" dirty="0"/>
              <a:t>in the brains of quadriplegics will allow them </a:t>
            </a:r>
          </a:p>
          <a:p>
            <a:r>
              <a:rPr lang="en-US" i="0" dirty="0"/>
              <a:t>to to move a computer cursor by using their minds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5259199"/>
      </p:ext>
    </p:extLst>
  </p:cSld>
  <p:clrMapOvr>
    <a:masterClrMapping/>
  </p:clrMapOvr>
  <p:transition spd="med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2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/>
              <a:t>Brain Gate Demo</a:t>
            </a:r>
          </a:p>
        </p:txBody>
      </p:sp>
      <p:sp>
        <p:nvSpPr>
          <p:cNvPr id="887813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sz="1800" i="1"/>
          </a:p>
        </p:txBody>
      </p:sp>
    </p:spTree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molecules, DNA and </a:t>
            </a:r>
            <a:r>
              <a:rPr lang="en-US" dirty="0" err="1"/>
              <a:t>nano</a:t>
            </a:r>
            <a:r>
              <a:rPr lang="en-US" dirty="0"/>
              <a:t> materials to create computing structures based on organic materials </a:t>
            </a:r>
          </a:p>
          <a:p>
            <a:r>
              <a:rPr lang="en-US" dirty="0">
                <a:hlinkClick r:id="rId2"/>
              </a:rPr>
              <a:t>https://www.youtube.com/watch?v=M9A2F1SYdjw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5933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For the Computer User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7696200" cy="3581400"/>
          </a:xfrm>
        </p:spPr>
        <p:txBody>
          <a:bodyPr/>
          <a:lstStyle/>
          <a:p>
            <a:r>
              <a:rPr lang="en-US" sz="2800" dirty="0"/>
              <a:t>Simplicity of use</a:t>
            </a:r>
          </a:p>
          <a:p>
            <a:r>
              <a:rPr lang="en-US" sz="2800" dirty="0"/>
              <a:t>Ubiquitous access</a:t>
            </a:r>
          </a:p>
          <a:p>
            <a:r>
              <a:rPr lang="en-US" sz="2800" dirty="0"/>
              <a:t>Minimal technical expertise</a:t>
            </a:r>
          </a:p>
          <a:p>
            <a:r>
              <a:rPr lang="en-US" sz="2800" dirty="0"/>
              <a:t>More intuitive interaction </a:t>
            </a:r>
          </a:p>
          <a:p>
            <a:r>
              <a:rPr lang="en-US" sz="2800" dirty="0"/>
              <a:t>Reliability</a:t>
            </a:r>
          </a:p>
        </p:txBody>
      </p:sp>
    </p:spTree>
  </p:cSld>
  <p:clrMapOvr>
    <a:masterClrMapping/>
  </p:clrMapOvr>
  <p:transition spd="med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905000"/>
            <a:ext cx="7696200" cy="4648200"/>
          </a:xfrm>
        </p:spPr>
        <p:txBody>
          <a:bodyPr/>
          <a:lstStyle/>
          <a:p>
            <a:r>
              <a:rPr lang="en-US" dirty="0"/>
              <a:t>It is increasingly easy to capture, store, search and share information of practically any sort as a result of the evolving digital revolution</a:t>
            </a:r>
          </a:p>
          <a:p>
            <a:pPr marL="0" indent="0">
              <a:buNone/>
            </a:pPr>
            <a:r>
              <a:rPr lang="en-US" dirty="0"/>
              <a:t>	The cost continues to decrease</a:t>
            </a:r>
          </a:p>
          <a:p>
            <a:r>
              <a:rPr lang="en-US" dirty="0"/>
              <a:t>The performance continues to increase</a:t>
            </a:r>
          </a:p>
          <a:p>
            <a:r>
              <a:rPr lang="en-US" dirty="0"/>
              <a:t>This ability has both benefits and significant dangers</a:t>
            </a:r>
          </a:p>
          <a:p>
            <a:r>
              <a:rPr lang="en-US" dirty="0"/>
              <a:t>We should all be aware of what is happening and how it will affect our lives</a:t>
            </a:r>
          </a:p>
        </p:txBody>
      </p:sp>
    </p:spTree>
    <p:extLst>
      <p:ext uri="{BB962C8B-B14F-4D97-AF65-F5344CB8AC3E}">
        <p14:creationId xmlns:p14="http://schemas.microsoft.com/office/powerpoint/2010/main" val="1271109705"/>
      </p:ext>
    </p:extLst>
  </p:cSld>
  <p:clrMapOvr>
    <a:masterClrMapping/>
  </p:clrMapOvr>
  <p:transition spd="med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Pervasive computing/</a:t>
            </a:r>
            <a:r>
              <a:rPr lang="en-US" dirty="0" err="1"/>
              <a:t>IoT</a:t>
            </a:r>
            <a:r>
              <a:rPr lang="en-US" dirty="0"/>
              <a:t> is one of the largest areas of research, development and activity</a:t>
            </a:r>
          </a:p>
          <a:p>
            <a:r>
              <a:rPr lang="en-US" dirty="0"/>
              <a:t>It affects all of us</a:t>
            </a:r>
          </a:p>
          <a:p>
            <a:r>
              <a:rPr lang="en-US" dirty="0"/>
              <a:t>We participate in it without even knowing it!</a:t>
            </a:r>
          </a:p>
          <a:p>
            <a:r>
              <a:rPr lang="en-US" dirty="0"/>
              <a:t>Every time you use your cellphone, touch a keyboard, swipe a card, or walk down the street you are a participant.</a:t>
            </a:r>
          </a:p>
          <a:p>
            <a:r>
              <a:rPr lang="en-US" dirty="0"/>
              <a:t>One day you might be able to do it just by thinking 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71143"/>
      </p:ext>
    </p:extLst>
  </p:cSld>
  <p:clrMapOvr>
    <a:masterClrMapping/>
  </p:clrMapOvr>
  <p:transition spd="med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4350C-AC61-374A-8622-EDEA7222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7.6 Billion Humans….</a:t>
            </a:r>
            <a:br>
              <a:rPr lang="en-US" dirty="0"/>
            </a:br>
            <a:r>
              <a:rPr lang="en-US" dirty="0"/>
              <a:t>         76 Billion </a:t>
            </a:r>
            <a:r>
              <a:rPr lang="en-US" dirty="0" err="1"/>
              <a:t>IOTDevices</a:t>
            </a:r>
            <a:r>
              <a:rPr lang="en-US" dirty="0"/>
              <a:t>?</a:t>
            </a:r>
          </a:p>
        </p:txBody>
      </p:sp>
      <p:pic>
        <p:nvPicPr>
          <p:cNvPr id="939010" name="Picture 2" descr="graph for demand of IOT devices in future">
            <a:extLst>
              <a:ext uri="{FF2B5EF4-FFF2-40B4-BE49-F238E27FC236}">
                <a16:creationId xmlns:a16="http://schemas.microsoft.com/office/drawing/2014/main" id="{21D57F05-6C93-774D-8B48-4CFA90FE4A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8226"/>
            <a:ext cx="7620000" cy="51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06604"/>
      </p:ext>
    </p:extLst>
  </p:cSld>
  <p:clrMapOvr>
    <a:masterClrMapping/>
  </p:clrMapOvr>
  <p:transition spd="med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152400"/>
            <a:ext cx="7391400" cy="4572000"/>
          </a:xfrm>
        </p:spPr>
        <p:txBody>
          <a:bodyPr/>
          <a:lstStyle/>
          <a:p>
            <a:r>
              <a:rPr lang="en-US" dirty="0"/>
              <a:t>Some of the Latest Good and Not          		So Good </a:t>
            </a:r>
            <a:r>
              <a:rPr lang="en-US" dirty="0" err="1"/>
              <a:t>IoT</a:t>
            </a:r>
            <a:r>
              <a:rPr lang="en-US" dirty="0"/>
              <a:t> ideas</a:t>
            </a:r>
            <a:r>
              <a:rPr lang="is-IS" dirty="0"/>
              <a:t>…...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46274"/>
      </p:ext>
    </p:extLst>
  </p:cSld>
  <p:clrMapOvr>
    <a:masterClrMapping/>
  </p:clrMapOvr>
  <p:transition spd="med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1957-E4D3-2D4B-AEC4-3FA1B4A9A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KiBand</a:t>
            </a:r>
            <a:r>
              <a:rPr lang="en-US" dirty="0"/>
              <a:t> – kid tracking bracelet</a:t>
            </a:r>
          </a:p>
        </p:txBody>
      </p:sp>
      <p:pic>
        <p:nvPicPr>
          <p:cNvPr id="942082" name="Picture 2" descr="Kiband-Pink-983x1024 (1)">
            <a:extLst>
              <a:ext uri="{FF2B5EF4-FFF2-40B4-BE49-F238E27FC236}">
                <a16:creationId xmlns:a16="http://schemas.microsoft.com/office/drawing/2014/main" id="{1620B01F-B5BA-674A-BFC7-CC85F5FECA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96371"/>
            <a:ext cx="4940382" cy="45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58492"/>
      </p:ext>
    </p:extLst>
  </p:cSld>
  <p:clrMapOvr>
    <a:masterClrMapping/>
  </p:clrMapOvr>
  <p:transition spd="med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F5A4-BF36-C847-B9A6-CD99506BB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Dubstein</a:t>
            </a:r>
            <a:endParaRPr lang="en-US" dirty="0"/>
          </a:p>
        </p:txBody>
      </p:sp>
      <p:pic>
        <p:nvPicPr>
          <p:cNvPr id="940034" name="Picture 2" descr="dubstein_flask_5">
            <a:extLst>
              <a:ext uri="{FF2B5EF4-FFF2-40B4-BE49-F238E27FC236}">
                <a16:creationId xmlns:a16="http://schemas.microsoft.com/office/drawing/2014/main" id="{D0D10DBE-45AC-C440-AE07-5CF7496CC3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44" y="1905000"/>
            <a:ext cx="614751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50768"/>
      </p:ext>
    </p:extLst>
  </p:cSld>
  <p:clrMapOvr>
    <a:masterClrMapping/>
  </p:clrMapOvr>
  <p:transition spd="med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05000"/>
            <a:ext cx="7696200" cy="4114800"/>
          </a:xfrm>
        </p:spPr>
        <p:txBody>
          <a:bodyPr/>
          <a:lstStyle/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 </a:t>
            </a:r>
          </a:p>
          <a:p>
            <a:endParaRPr lang="en-US" dirty="0"/>
          </a:p>
        </p:txBody>
      </p:sp>
      <p:pic>
        <p:nvPicPr>
          <p:cNvPr id="6" name="Picture 5" descr="he-mine-kafon-dro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400" y="-228600"/>
            <a:ext cx="130048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24000" y="0"/>
            <a:ext cx="655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Kafon</a:t>
            </a:r>
            <a:r>
              <a:rPr lang="en-US" sz="3200" dirty="0">
                <a:solidFill>
                  <a:srgbClr val="FF0000"/>
                </a:solidFill>
              </a:rPr>
              <a:t> Mine Drone</a:t>
            </a:r>
          </a:p>
        </p:txBody>
      </p:sp>
    </p:spTree>
    <p:extLst>
      <p:ext uri="{BB962C8B-B14F-4D97-AF65-F5344CB8AC3E}">
        <p14:creationId xmlns:p14="http://schemas.microsoft.com/office/powerpoint/2010/main" val="38684662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60960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Robotic Suitcase that follows its owner</a:t>
            </a:r>
          </a:p>
        </p:txBody>
      </p:sp>
      <p:pic>
        <p:nvPicPr>
          <p:cNvPr id="4" name="Picture 3" descr="he-cowarobot-r1-is-a-carryon-suitcase-that-automatically-follows-you_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85127"/>
            <a:ext cx="8115300" cy="5406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3425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Kiss Phone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640987"/>
              </p:ext>
            </p:extLst>
          </p:nvPr>
        </p:nvGraphicFramePr>
        <p:xfrm>
          <a:off x="381000" y="1447800"/>
          <a:ext cx="8255000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55000" imgH="5384800" progId="Word.Document.12">
                  <p:embed/>
                </p:oleObj>
              </mc:Choice>
              <mc:Fallback>
                <p:oleObj name="Document" r:id="rId2" imgW="8255000" imgH="538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0" y="1447800"/>
                        <a:ext cx="8255000" cy="538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98770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804D3-95B4-EE4E-9F77-7DB41BC4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Controlled TRASH receptacle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10FD55-2828-1644-90BC-2AC889674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587" y="1905000"/>
            <a:ext cx="31766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7217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74" name="Freeform 74"/>
          <p:cNvSpPr>
            <a:spLocks/>
          </p:cNvSpPr>
          <p:nvPr/>
        </p:nvSpPr>
        <p:spPr bwMode="auto">
          <a:xfrm>
            <a:off x="609600" y="1447800"/>
            <a:ext cx="7924800" cy="4953000"/>
          </a:xfrm>
          <a:custGeom>
            <a:avLst/>
            <a:gdLst>
              <a:gd name="T0" fmla="*/ 0 w 4848"/>
              <a:gd name="T1" fmla="*/ 2928 h 3016"/>
              <a:gd name="T2" fmla="*/ 1296 w 4848"/>
              <a:gd name="T3" fmla="*/ 2880 h 3016"/>
              <a:gd name="T4" fmla="*/ 3552 w 4848"/>
              <a:gd name="T5" fmla="*/ 2112 h 3016"/>
              <a:gd name="T6" fmla="*/ 4848 w 4848"/>
              <a:gd name="T7" fmla="*/ 0 h 3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8" h="3016">
                <a:moveTo>
                  <a:pt x="0" y="2928"/>
                </a:moveTo>
                <a:cubicBezTo>
                  <a:pt x="352" y="2972"/>
                  <a:pt x="704" y="3016"/>
                  <a:pt x="1296" y="2880"/>
                </a:cubicBezTo>
                <a:cubicBezTo>
                  <a:pt x="1888" y="2744"/>
                  <a:pt x="2960" y="2592"/>
                  <a:pt x="3552" y="2112"/>
                </a:cubicBezTo>
                <a:cubicBezTo>
                  <a:pt x="4144" y="1632"/>
                  <a:pt x="4496" y="816"/>
                  <a:pt x="4848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>
            <a:outerShdw blurRad="63500" dist="35921" dir="2700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69" name="Freeform 69"/>
          <p:cNvSpPr>
            <a:spLocks/>
          </p:cNvSpPr>
          <p:nvPr/>
        </p:nvSpPr>
        <p:spPr bwMode="auto">
          <a:xfrm>
            <a:off x="520700" y="1600200"/>
            <a:ext cx="8318500" cy="4572000"/>
          </a:xfrm>
          <a:custGeom>
            <a:avLst/>
            <a:gdLst>
              <a:gd name="T0" fmla="*/ 56 w 5240"/>
              <a:gd name="T1" fmla="*/ 0 h 2880"/>
              <a:gd name="T2" fmla="*/ 200 w 5240"/>
              <a:gd name="T3" fmla="*/ 864 h 2880"/>
              <a:gd name="T4" fmla="*/ 1256 w 5240"/>
              <a:gd name="T5" fmla="*/ 1968 h 2880"/>
              <a:gd name="T6" fmla="*/ 3080 w 5240"/>
              <a:gd name="T7" fmla="*/ 2736 h 2880"/>
              <a:gd name="T8" fmla="*/ 5240 w 5240"/>
              <a:gd name="T9" fmla="*/ 2832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40" h="2880">
                <a:moveTo>
                  <a:pt x="56" y="0"/>
                </a:moveTo>
                <a:cubicBezTo>
                  <a:pt x="28" y="268"/>
                  <a:pt x="0" y="536"/>
                  <a:pt x="200" y="864"/>
                </a:cubicBezTo>
                <a:cubicBezTo>
                  <a:pt x="400" y="1192"/>
                  <a:pt x="776" y="1656"/>
                  <a:pt x="1256" y="1968"/>
                </a:cubicBezTo>
                <a:cubicBezTo>
                  <a:pt x="1736" y="2280"/>
                  <a:pt x="2416" y="2592"/>
                  <a:pt x="3080" y="2736"/>
                </a:cubicBezTo>
                <a:cubicBezTo>
                  <a:pt x="3744" y="2880"/>
                  <a:pt x="4888" y="2816"/>
                  <a:pt x="5240" y="2832"/>
                </a:cubicBezTo>
              </a:path>
            </a:pathLst>
          </a:custGeom>
          <a:noFill/>
          <a:ln w="76200" cap="flat" cmpd="sng">
            <a:solidFill>
              <a:srgbClr val="FFFF00"/>
            </a:solidFill>
            <a:prstDash val="solid"/>
            <a:round/>
            <a:headEnd type="oval" w="med" len="med"/>
            <a:tailEnd type="triangle" w="med" len="med"/>
          </a:ln>
          <a:effectLst>
            <a:prstShdw prst="shdw17" dist="17961" dir="2700000">
              <a:srgbClr val="FFFF00">
                <a:gamma/>
                <a:shade val="60000"/>
                <a:invGamma/>
                <a:alpha val="74998"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2467" name="Group 67"/>
          <p:cNvGrpSpPr>
            <a:grpSpLocks/>
          </p:cNvGrpSpPr>
          <p:nvPr/>
        </p:nvGrpSpPr>
        <p:grpSpPr bwMode="auto">
          <a:xfrm>
            <a:off x="304800" y="1306513"/>
            <a:ext cx="3279775" cy="2884487"/>
            <a:chOff x="240" y="960"/>
            <a:chExt cx="2066" cy="1817"/>
          </a:xfrm>
        </p:grpSpPr>
        <p:grpSp>
          <p:nvGrpSpPr>
            <p:cNvPr id="742432" name="Group 32"/>
            <p:cNvGrpSpPr>
              <a:grpSpLocks/>
            </p:cNvGrpSpPr>
            <p:nvPr/>
          </p:nvGrpSpPr>
          <p:grpSpPr bwMode="auto">
            <a:xfrm>
              <a:off x="336" y="960"/>
              <a:ext cx="1970" cy="1650"/>
              <a:chOff x="311" y="1527"/>
              <a:chExt cx="1970" cy="1650"/>
            </a:xfrm>
          </p:grpSpPr>
          <p:pic>
            <p:nvPicPr>
              <p:cNvPr id="742420" name="Picture 20" descr="dilbert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527"/>
                <a:ext cx="1321" cy="10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42427" name="Picture 27" descr="dilbert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824"/>
                <a:ext cx="1321" cy="10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42429" name="Picture 29" descr="dilbert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" y="1671"/>
                <a:ext cx="1321" cy="10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42430" name="Picture 30" descr="dilbert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864"/>
                <a:ext cx="1322" cy="1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42425" name="Picture 25" descr="dilbert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160"/>
                <a:ext cx="1321" cy="10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42434" name="Picture 34" descr="mainfram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728"/>
              <a:ext cx="1056" cy="10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2466" name="Group 66"/>
          <p:cNvGrpSpPr>
            <a:grpSpLocks/>
          </p:cNvGrpSpPr>
          <p:nvPr/>
        </p:nvGrpSpPr>
        <p:grpSpPr bwMode="auto">
          <a:xfrm>
            <a:off x="4191000" y="4202113"/>
            <a:ext cx="2438400" cy="2274887"/>
            <a:chOff x="2928" y="2366"/>
            <a:chExt cx="1536" cy="1433"/>
          </a:xfrm>
        </p:grpSpPr>
        <p:pic>
          <p:nvPicPr>
            <p:cNvPr id="742451" name="Picture 51" descr="dilbert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999999"/>
                </a:clrFrom>
                <a:clrTo>
                  <a:srgbClr val="9999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366"/>
              <a:ext cx="1536" cy="1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2454" name="Picture 54" descr="lapto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264"/>
              <a:ext cx="576" cy="5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2455" name="Picture 55" descr="pocketpc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832"/>
              <a:ext cx="265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2456" name="Picture 56" descr="xg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264"/>
              <a:ext cx="432" cy="3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2460" name="Picture 60" descr="nokia-8290_200_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08"/>
              <a:ext cx="288" cy="2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2468" name="Group 68"/>
          <p:cNvGrpSpPr>
            <a:grpSpLocks/>
          </p:cNvGrpSpPr>
          <p:nvPr/>
        </p:nvGrpSpPr>
        <p:grpSpPr bwMode="auto">
          <a:xfrm>
            <a:off x="2133600" y="3276600"/>
            <a:ext cx="2514600" cy="1981200"/>
            <a:chOff x="1680" y="2112"/>
            <a:chExt cx="1584" cy="1248"/>
          </a:xfrm>
        </p:grpSpPr>
        <p:pic>
          <p:nvPicPr>
            <p:cNvPr id="742444" name="Picture 44" descr="dilbert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999999"/>
                </a:clrFrom>
                <a:clrTo>
                  <a:srgbClr val="9999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112"/>
              <a:ext cx="1536" cy="1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2462" name="Picture 62" descr="desktop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640"/>
              <a:ext cx="720" cy="72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2464" name="Picture 64" descr="smar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clrChange>
              <a:clrFrom>
                <a:srgbClr val="813616"/>
              </a:clrFrom>
              <a:clrTo>
                <a:srgbClr val="81361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14938"/>
            <a:ext cx="1219200" cy="1033462"/>
          </a:xfrm>
          <a:noFill/>
          <a:ln/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2470" name="Text Box 70"/>
          <p:cNvSpPr txBox="1">
            <a:spLocks noChangeArrowheads="1"/>
          </p:cNvSpPr>
          <p:nvPr/>
        </p:nvSpPr>
        <p:spPr bwMode="auto">
          <a:xfrm>
            <a:off x="657225" y="1295400"/>
            <a:ext cx="942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0">
                <a:solidFill>
                  <a:srgbClr val="FFFF00"/>
                </a:solidFill>
                <a:latin typeface="Comic Sans MS" charset="0"/>
              </a:rPr>
              <a:t>size</a:t>
            </a:r>
          </a:p>
        </p:txBody>
      </p:sp>
      <p:sp>
        <p:nvSpPr>
          <p:cNvPr id="742473" name="Text Box 73"/>
          <p:cNvSpPr txBox="1">
            <a:spLocks noChangeArrowheads="1"/>
          </p:cNvSpPr>
          <p:nvPr/>
        </p:nvSpPr>
        <p:spPr bwMode="auto">
          <a:xfrm>
            <a:off x="228600" y="5562600"/>
            <a:ext cx="1587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0">
                <a:latin typeface="Comic Sans MS" charset="0"/>
              </a:rPr>
              <a:t>number</a:t>
            </a:r>
          </a:p>
        </p:txBody>
      </p:sp>
      <p:sp>
        <p:nvSpPr>
          <p:cNvPr id="7424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Trend towards Pervasive Computing</a:t>
            </a:r>
          </a:p>
        </p:txBody>
      </p:sp>
      <p:sp>
        <p:nvSpPr>
          <p:cNvPr id="742479" name="Text Box 79"/>
          <p:cNvSpPr txBox="1">
            <a:spLocks noChangeArrowheads="1"/>
          </p:cNvSpPr>
          <p:nvPr/>
        </p:nvSpPr>
        <p:spPr bwMode="auto">
          <a:xfrm>
            <a:off x="2155825" y="1600200"/>
            <a:ext cx="299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0"/>
              <a:t>one computer,  many  people</a:t>
            </a:r>
          </a:p>
        </p:txBody>
      </p:sp>
      <p:sp>
        <p:nvSpPr>
          <p:cNvPr id="742480" name="Text Box 80"/>
          <p:cNvSpPr txBox="1">
            <a:spLocks noChangeArrowheads="1"/>
          </p:cNvSpPr>
          <p:nvPr/>
        </p:nvSpPr>
        <p:spPr bwMode="auto">
          <a:xfrm>
            <a:off x="3152775" y="3276600"/>
            <a:ext cx="2792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0"/>
              <a:t>one computer,  one person</a:t>
            </a:r>
          </a:p>
        </p:txBody>
      </p:sp>
      <p:sp>
        <p:nvSpPr>
          <p:cNvPr id="742481" name="Text Box 81"/>
          <p:cNvSpPr txBox="1">
            <a:spLocks noChangeArrowheads="1"/>
          </p:cNvSpPr>
          <p:nvPr/>
        </p:nvSpPr>
        <p:spPr bwMode="auto">
          <a:xfrm>
            <a:off x="4926013" y="4159250"/>
            <a:ext cx="3074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0"/>
              <a:t>one person,  many computers</a:t>
            </a:r>
          </a:p>
        </p:txBody>
      </p:sp>
      <p:sp>
        <p:nvSpPr>
          <p:cNvPr id="742482" name="Text Box 82"/>
          <p:cNvSpPr txBox="1">
            <a:spLocks noChangeArrowheads="1"/>
          </p:cNvSpPr>
          <p:nvPr/>
        </p:nvSpPr>
        <p:spPr bwMode="auto">
          <a:xfrm>
            <a:off x="6553200" y="4768850"/>
            <a:ext cx="2236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i="0"/>
              <a:t>smart dust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4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4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4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4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74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4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4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74" grpId="0" animBg="1"/>
      <p:bldP spid="742469" grpId="0" animBg="1"/>
      <p:bldP spid="742470" grpId="0"/>
      <p:bldP spid="742473" grpId="0"/>
      <p:bldP spid="742479" grpId="0"/>
      <p:bldP spid="742480" grpId="0"/>
      <p:bldP spid="742481" grpId="0"/>
      <p:bldP spid="74248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508FD-1CBE-1C43-9BE2-A9C50DEF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Remember one thing however….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F59A4-B562-AE49-A48F-88020C193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/>
          </a:p>
          <a:p>
            <a:pPr algn="ctr"/>
            <a:r>
              <a:rPr lang="en-US" sz="3200" dirty="0"/>
              <a:t>The more IOT devices we use,</a:t>
            </a:r>
          </a:p>
          <a:p>
            <a:pPr marL="457200" lvl="1" indent="0" algn="ctr">
              <a:buNone/>
            </a:pPr>
            <a:endParaRPr lang="en-US" sz="4000" dirty="0"/>
          </a:p>
          <a:p>
            <a:pPr marL="457200" lvl="1" indent="0" algn="ctr">
              <a:buNone/>
            </a:pPr>
            <a:r>
              <a:rPr lang="en-US" sz="4000" dirty="0"/>
              <a:t>The more vulnerable we are       to attack!</a:t>
            </a:r>
          </a:p>
        </p:txBody>
      </p:sp>
    </p:spTree>
    <p:extLst>
      <p:ext uri="{BB962C8B-B14F-4D97-AF65-F5344CB8AC3E}">
        <p14:creationId xmlns:p14="http://schemas.microsoft.com/office/powerpoint/2010/main" val="21884649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QUESTIONS?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524001"/>
            <a:ext cx="7772400" cy="2882900"/>
          </a:xfrm>
        </p:spPr>
        <p:txBody>
          <a:bodyPr/>
          <a:lstStyle/>
          <a:p>
            <a:r>
              <a:rPr lang="en-US" sz="3200" dirty="0"/>
              <a:t>Thank you for taking CS2!!!.. We hope     you enjoyed it!</a:t>
            </a:r>
          </a:p>
        </p:txBody>
      </p:sp>
    </p:spTree>
    <p:extLst>
      <p:ext uri="{BB962C8B-B14F-4D97-AF65-F5344CB8AC3E}">
        <p14:creationId xmlns:p14="http://schemas.microsoft.com/office/powerpoint/2010/main" val="1674954295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31" name="Rectangle 1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Sales Confirm this Trend!</a:t>
            </a:r>
          </a:p>
        </p:txBody>
      </p:sp>
      <p:grpSp>
        <p:nvGrpSpPr>
          <p:cNvPr id="755826" name="Group 114"/>
          <p:cNvGrpSpPr>
            <a:grpSpLocks/>
          </p:cNvGrpSpPr>
          <p:nvPr/>
        </p:nvGrpSpPr>
        <p:grpSpPr bwMode="auto">
          <a:xfrm>
            <a:off x="381000" y="1447800"/>
            <a:ext cx="8305800" cy="5105400"/>
            <a:chOff x="480" y="1030"/>
            <a:chExt cx="4608" cy="2666"/>
          </a:xfrm>
        </p:grpSpPr>
        <p:pic>
          <p:nvPicPr>
            <p:cNvPr id="755715" name="Picture 3" descr="sld0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1" t="14389" r="6621" b="12334"/>
            <a:stretch>
              <a:fillRect/>
            </a:stretch>
          </p:blipFill>
          <p:spPr bwMode="auto">
            <a:xfrm>
              <a:off x="480" y="1202"/>
              <a:ext cx="4176" cy="2494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9D6DB5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755808" name="Group 96"/>
            <p:cNvGrpSpPr>
              <a:grpSpLocks/>
            </p:cNvGrpSpPr>
            <p:nvPr/>
          </p:nvGrpSpPr>
          <p:grpSpPr bwMode="auto">
            <a:xfrm>
              <a:off x="1776" y="2360"/>
              <a:ext cx="1152" cy="808"/>
              <a:chOff x="240" y="960"/>
              <a:chExt cx="2066" cy="1817"/>
            </a:xfrm>
          </p:grpSpPr>
          <p:grpSp>
            <p:nvGrpSpPr>
              <p:cNvPr id="755809" name="Group 97"/>
              <p:cNvGrpSpPr>
                <a:grpSpLocks/>
              </p:cNvGrpSpPr>
              <p:nvPr/>
            </p:nvGrpSpPr>
            <p:grpSpPr bwMode="auto">
              <a:xfrm>
                <a:off x="336" y="960"/>
                <a:ext cx="1970" cy="1650"/>
                <a:chOff x="311" y="1527"/>
                <a:chExt cx="1970" cy="1650"/>
              </a:xfrm>
            </p:grpSpPr>
            <p:pic>
              <p:nvPicPr>
                <p:cNvPr id="755810" name="Picture 98" descr="dilbert5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999999"/>
                    </a:clrFrom>
                    <a:clrTo>
                      <a:srgbClr val="99999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527"/>
                  <a:ext cx="1321" cy="10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55811" name="Picture 99" descr="dilbert5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999999"/>
                    </a:clrFrom>
                    <a:clrTo>
                      <a:srgbClr val="99999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" y="1824"/>
                  <a:ext cx="1321" cy="10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55812" name="Picture 100" descr="dilbert5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999999"/>
                    </a:clrFrom>
                    <a:clrTo>
                      <a:srgbClr val="99999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1" y="1671"/>
                  <a:ext cx="1321" cy="10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55813" name="Picture 101" descr="dilbert5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999999"/>
                    </a:clrFrom>
                    <a:clrTo>
                      <a:srgbClr val="99999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864"/>
                  <a:ext cx="1322" cy="10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55814" name="Picture 102" descr="dilbert5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999999"/>
                    </a:clrFrom>
                    <a:clrTo>
                      <a:srgbClr val="99999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2160"/>
                  <a:ext cx="1321" cy="10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755815" name="Picture 103" descr="mainfram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1728"/>
                <a:ext cx="1056" cy="1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5816" name="Group 104"/>
            <p:cNvGrpSpPr>
              <a:grpSpLocks/>
            </p:cNvGrpSpPr>
            <p:nvPr/>
          </p:nvGrpSpPr>
          <p:grpSpPr bwMode="auto">
            <a:xfrm>
              <a:off x="2832" y="1728"/>
              <a:ext cx="1056" cy="740"/>
              <a:chOff x="1680" y="2112"/>
              <a:chExt cx="1584" cy="1248"/>
            </a:xfrm>
          </p:grpSpPr>
          <p:pic>
            <p:nvPicPr>
              <p:cNvPr id="755817" name="Picture 105" descr="dilbert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112"/>
                <a:ext cx="1536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818" name="Picture 106" descr="desktop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640"/>
                <a:ext cx="720" cy="720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5819" name="Group 107"/>
            <p:cNvGrpSpPr>
              <a:grpSpLocks/>
            </p:cNvGrpSpPr>
            <p:nvPr/>
          </p:nvGrpSpPr>
          <p:grpSpPr bwMode="auto">
            <a:xfrm>
              <a:off x="3792" y="1392"/>
              <a:ext cx="1008" cy="761"/>
              <a:chOff x="2928" y="2366"/>
              <a:chExt cx="1536" cy="1433"/>
            </a:xfrm>
          </p:grpSpPr>
          <p:pic>
            <p:nvPicPr>
              <p:cNvPr id="755820" name="Picture 108" descr="dilbert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999999"/>
                  </a:clrFrom>
                  <a:clrTo>
                    <a:srgbClr val="9999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366"/>
                <a:ext cx="1536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821" name="Picture 109" descr="laptop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264"/>
                <a:ext cx="576" cy="5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822" name="Picture 110" descr="pocketpc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832"/>
                <a:ext cx="265" cy="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823" name="Picture 111" descr="xga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3264"/>
                <a:ext cx="432" cy="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824" name="Picture 112" descr="nokia-8290_200_1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2808"/>
                <a:ext cx="288" cy="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55825" name="Picture 113" descr="smart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813616"/>
                </a:clrFrom>
                <a:clrTo>
                  <a:srgbClr val="81361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" y="1030"/>
              <a:ext cx="645" cy="4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of Internet Connectivity</a:t>
            </a:r>
          </a:p>
        </p:txBody>
      </p:sp>
      <p:grpSp>
        <p:nvGrpSpPr>
          <p:cNvPr id="759820" name="Group 12"/>
          <p:cNvGrpSpPr>
            <a:grpSpLocks/>
          </p:cNvGrpSpPr>
          <p:nvPr/>
        </p:nvGrpSpPr>
        <p:grpSpPr bwMode="auto">
          <a:xfrm>
            <a:off x="1087438" y="2133600"/>
            <a:ext cx="5867400" cy="4343400"/>
            <a:chOff x="816" y="1152"/>
            <a:chExt cx="3696" cy="2736"/>
          </a:xfrm>
        </p:grpSpPr>
        <p:sp>
          <p:nvSpPr>
            <p:cNvPr id="759813" name="Rectangle 5"/>
            <p:cNvSpPr>
              <a:spLocks noChangeArrowheads="1"/>
            </p:cNvSpPr>
            <p:nvPr/>
          </p:nvSpPr>
          <p:spPr bwMode="auto">
            <a:xfrm>
              <a:off x="816" y="3312"/>
              <a:ext cx="720" cy="576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90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/>
                <a:t>research</a:t>
              </a:r>
            </a:p>
            <a:p>
              <a:r>
                <a:rPr lang="en-US"/>
                <a:t>network</a:t>
              </a:r>
            </a:p>
          </p:txBody>
        </p:sp>
        <p:sp>
          <p:nvSpPr>
            <p:cNvPr id="759814" name="Rectangle 6"/>
            <p:cNvSpPr>
              <a:spLocks noChangeArrowheads="1"/>
            </p:cNvSpPr>
            <p:nvPr/>
          </p:nvSpPr>
          <p:spPr bwMode="auto">
            <a:xfrm>
              <a:off x="1536" y="3072"/>
              <a:ext cx="720" cy="816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FFFFCC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/>
                <a:t>Email</a:t>
              </a:r>
            </a:p>
          </p:txBody>
        </p:sp>
        <p:sp>
          <p:nvSpPr>
            <p:cNvPr id="759815" name="Rectangle 7"/>
            <p:cNvSpPr>
              <a:spLocks noChangeArrowheads="1"/>
            </p:cNvSpPr>
            <p:nvPr/>
          </p:nvSpPr>
          <p:spPr bwMode="auto">
            <a:xfrm>
              <a:off x="2256" y="2640"/>
              <a:ext cx="720" cy="124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/>
                <a:t>WWW</a:t>
              </a:r>
            </a:p>
          </p:txBody>
        </p:sp>
        <p:sp>
          <p:nvSpPr>
            <p:cNvPr id="759816" name="Rectangle 8"/>
            <p:cNvSpPr>
              <a:spLocks noChangeArrowheads="1"/>
            </p:cNvSpPr>
            <p:nvPr/>
          </p:nvSpPr>
          <p:spPr bwMode="auto">
            <a:xfrm>
              <a:off x="2976" y="2208"/>
              <a:ext cx="720" cy="1680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/>
                <a:t>Mobile</a:t>
              </a:r>
            </a:p>
            <a:p>
              <a:r>
                <a:rPr lang="en-US"/>
                <a:t>Internet</a:t>
              </a:r>
            </a:p>
          </p:txBody>
        </p:sp>
        <p:sp>
          <p:nvSpPr>
            <p:cNvPr id="759817" name="Rectangle 9"/>
            <p:cNvSpPr>
              <a:spLocks noChangeArrowheads="1"/>
            </p:cNvSpPr>
            <p:nvPr/>
          </p:nvSpPr>
          <p:spPr bwMode="auto">
            <a:xfrm>
              <a:off x="3696" y="1152"/>
              <a:ext cx="816" cy="2736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800"/>
                <a:t>Embedded</a:t>
              </a:r>
            </a:p>
            <a:p>
              <a:r>
                <a:rPr lang="en-US" sz="1800"/>
                <a:t>Internet</a:t>
              </a:r>
            </a:p>
          </p:txBody>
        </p:sp>
      </p:grpSp>
      <p:sp>
        <p:nvSpPr>
          <p:cNvPr id="759818" name="Line 10"/>
          <p:cNvSpPr>
            <a:spLocks noChangeShapeType="1"/>
          </p:cNvSpPr>
          <p:nvPr/>
        </p:nvSpPr>
        <p:spPr bwMode="auto">
          <a:xfrm>
            <a:off x="935038" y="6629400"/>
            <a:ext cx="6400800" cy="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19" name="Text Box 11"/>
          <p:cNvSpPr txBox="1">
            <a:spLocks noChangeArrowheads="1"/>
          </p:cNvSpPr>
          <p:nvPr/>
        </p:nvSpPr>
        <p:spPr bwMode="auto">
          <a:xfrm>
            <a:off x="6934200" y="6172200"/>
            <a:ext cx="2141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Internet timeline</a:t>
            </a:r>
          </a:p>
        </p:txBody>
      </p:sp>
      <p:sp>
        <p:nvSpPr>
          <p:cNvPr id="759821" name="Text Box 13"/>
          <p:cNvSpPr txBox="1">
            <a:spLocks noChangeArrowheads="1"/>
          </p:cNvSpPr>
          <p:nvPr/>
        </p:nvSpPr>
        <p:spPr bwMode="auto">
          <a:xfrm rot="-1382703">
            <a:off x="914400" y="4632325"/>
            <a:ext cx="2230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people-to-people</a:t>
            </a:r>
          </a:p>
        </p:txBody>
      </p:sp>
      <p:sp>
        <p:nvSpPr>
          <p:cNvPr id="759824" name="Text Box 16"/>
          <p:cNvSpPr txBox="1">
            <a:spLocks noChangeArrowheads="1"/>
          </p:cNvSpPr>
          <p:nvPr/>
        </p:nvSpPr>
        <p:spPr bwMode="auto">
          <a:xfrm rot="-1569120">
            <a:off x="3141663" y="3336925"/>
            <a:ext cx="244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people-to-machine</a:t>
            </a:r>
          </a:p>
        </p:txBody>
      </p:sp>
      <p:sp>
        <p:nvSpPr>
          <p:cNvPr id="759825" name="Text Box 17"/>
          <p:cNvSpPr txBox="1">
            <a:spLocks noChangeArrowheads="1"/>
          </p:cNvSpPr>
          <p:nvPr/>
        </p:nvSpPr>
        <p:spPr bwMode="auto">
          <a:xfrm rot="-1569120">
            <a:off x="4572000" y="1600200"/>
            <a:ext cx="265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machine-to-machine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1" grpId="0"/>
      <p:bldP spid="759824" grpId="0"/>
      <p:bldP spid="759825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99"/>
      </a:dk2>
      <a:lt2>
        <a:srgbClr val="FF9900"/>
      </a:lt2>
      <a:accent1>
        <a:srgbClr val="FF9900"/>
      </a:accent1>
      <a:accent2>
        <a:srgbClr val="1080DD"/>
      </a:accent2>
      <a:accent3>
        <a:srgbClr val="AAAACA"/>
      </a:accent3>
      <a:accent4>
        <a:srgbClr val="DADADA"/>
      </a:accent4>
      <a:accent5>
        <a:srgbClr val="FFCAAA"/>
      </a:accent5>
      <a:accent6>
        <a:srgbClr val="0D73C8"/>
      </a:accent6>
      <a:hlink>
        <a:srgbClr val="9D6DB5"/>
      </a:hlink>
      <a:folHlink>
        <a:srgbClr val="C0C0C0"/>
      </a:folHlink>
    </a:clrScheme>
    <a:fontScheme name="Blank Presentation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Erica:Applications:Microsoft Office 98:Templates:Blank Presentation</Template>
  <TotalTime>25001</TotalTime>
  <Words>2301</Words>
  <Application>Microsoft Macintosh PowerPoint</Application>
  <PresentationFormat>On-screen Show (4:3)</PresentationFormat>
  <Paragraphs>434</Paragraphs>
  <Slides>71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Arial Narrow</vt:lpstr>
      <vt:lpstr>ArialMT</vt:lpstr>
      <vt:lpstr>Comic Sans MS</vt:lpstr>
      <vt:lpstr>Helvetica</vt:lpstr>
      <vt:lpstr>Verdana</vt:lpstr>
      <vt:lpstr>Blank Presentation</vt:lpstr>
      <vt:lpstr>Document</vt:lpstr>
      <vt:lpstr>Clip</vt:lpstr>
      <vt:lpstr>PowerPoint Presentation</vt:lpstr>
      <vt:lpstr>Pervasive Computing  aka  “The Internet of Things”     </vt:lpstr>
      <vt:lpstr>The Internet of Things  -  IoT</vt:lpstr>
      <vt:lpstr>What is Pervasive Computing / IoT?</vt:lpstr>
      <vt:lpstr>For the IT Industry</vt:lpstr>
      <vt:lpstr>       For the Computer User</vt:lpstr>
      <vt:lpstr>Trend towards Pervasive Computing</vt:lpstr>
      <vt:lpstr>Sales Confirm this Trend!</vt:lpstr>
      <vt:lpstr>Growth of Internet Connectivity</vt:lpstr>
      <vt:lpstr>Where are we going?</vt:lpstr>
      <vt:lpstr>Smart Everyday Objects, Interconnected…?</vt:lpstr>
      <vt:lpstr>The Real Thing</vt:lpstr>
      <vt:lpstr>The Multimedia Environment</vt:lpstr>
      <vt:lpstr>Digital Media World</vt:lpstr>
      <vt:lpstr>Content is driving the imperative!</vt:lpstr>
      <vt:lpstr>Mobility</vt:lpstr>
      <vt:lpstr>Mobile is taking over</vt:lpstr>
      <vt:lpstr>Computing Growth Drivers</vt:lpstr>
      <vt:lpstr>How is all these possible?</vt:lpstr>
      <vt:lpstr>Transistors per Integrated Circuit Processor</vt:lpstr>
      <vt:lpstr>Storage Density </vt:lpstr>
      <vt:lpstr>Growth Speed of Key Technologies Obeys Moore’s Law</vt:lpstr>
      <vt:lpstr>Not Everything Obeys Moore’s Law</vt:lpstr>
      <vt:lpstr>Progress in Communication Technologies</vt:lpstr>
      <vt:lpstr>Example: Smart Dust</vt:lpstr>
      <vt:lpstr>Sensor Technology</vt:lpstr>
      <vt:lpstr>Example: Motes</vt:lpstr>
      <vt:lpstr>Getting smaller all the time!</vt:lpstr>
      <vt:lpstr>Computer Science Challenges</vt:lpstr>
      <vt:lpstr>From the very large to the very small…….</vt:lpstr>
      <vt:lpstr>Cloud Computing</vt:lpstr>
      <vt:lpstr>Commercial Cloud Computing </vt:lpstr>
      <vt:lpstr>PowerPoint Presentation</vt:lpstr>
      <vt:lpstr>Infrastructure as a Service (IaaS)</vt:lpstr>
      <vt:lpstr>Platform as a Service (PaaS)</vt:lpstr>
      <vt:lpstr>Software as a Service (SaaS)</vt:lpstr>
      <vt:lpstr>PowerPoint Presentation</vt:lpstr>
      <vt:lpstr>PowerPoint Presentation</vt:lpstr>
      <vt:lpstr>PowerPoint Presentation</vt:lpstr>
      <vt:lpstr>Traffic Control</vt:lpstr>
      <vt:lpstr>Environmental Monitoring</vt:lpstr>
      <vt:lpstr>Non Invasive Medical Monitoring</vt:lpstr>
      <vt:lpstr>Location services</vt:lpstr>
      <vt:lpstr>Logistics Management</vt:lpstr>
      <vt:lpstr>Smart Appliances</vt:lpstr>
      <vt:lpstr>Smart Working and Living Spaces</vt:lpstr>
      <vt:lpstr>PowerPoint Presentation</vt:lpstr>
      <vt:lpstr>PowerPoint Presentation</vt:lpstr>
      <vt:lpstr>PowerPoint Presentation</vt:lpstr>
      <vt:lpstr>PowerPoint Presentation</vt:lpstr>
      <vt:lpstr>Look Ma, No buttons!</vt:lpstr>
      <vt:lpstr>Homeland Security</vt:lpstr>
      <vt:lpstr>Cicret Digital Bracelet </vt:lpstr>
      <vt:lpstr>The Body Electric (BioElectronics)</vt:lpstr>
      <vt:lpstr>Digital Skin !</vt:lpstr>
      <vt:lpstr>   What are some of the possibilities with     Digital Skin?</vt:lpstr>
      <vt:lpstr>PowerPoint Presentation</vt:lpstr>
      <vt:lpstr>Brain Gate Demo</vt:lpstr>
      <vt:lpstr>Bio Computing</vt:lpstr>
      <vt:lpstr>the bottom line</vt:lpstr>
      <vt:lpstr>the bottom line</vt:lpstr>
      <vt:lpstr>           7.6 Billion Humans….          76 Billion IOTDevices?</vt:lpstr>
      <vt:lpstr>Some of the Latest Good and Not            So Good IoT ideas…...</vt:lpstr>
      <vt:lpstr>KiBand – kid tracking bracelet</vt:lpstr>
      <vt:lpstr>Dubstein</vt:lpstr>
      <vt:lpstr>PowerPoint Presentation</vt:lpstr>
      <vt:lpstr>PowerPoint Presentation</vt:lpstr>
      <vt:lpstr>The Kiss Phone</vt:lpstr>
      <vt:lpstr>Computer Controlled TRASH receptacle</vt:lpstr>
      <vt:lpstr>      Remember one thing however….</vt:lpstr>
      <vt:lpstr>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/>
  <cp:lastModifiedBy>Donald Stanford</cp:lastModifiedBy>
  <cp:revision>1147</cp:revision>
  <cp:lastPrinted>2000-05-17T20:57:17Z</cp:lastPrinted>
  <dcterms:created xsi:type="dcterms:W3CDTF">2000-01-14T20:51:54Z</dcterms:created>
  <dcterms:modified xsi:type="dcterms:W3CDTF">2023-11-29T21:58:50Z</dcterms:modified>
</cp:coreProperties>
</file>